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1" r:id="rId1"/>
    <p:sldMasterId id="2147483673" r:id="rId2"/>
  </p:sldMasterIdLst>
  <p:notesMasterIdLst>
    <p:notesMasterId r:id="rId46"/>
  </p:notesMasterIdLst>
  <p:handoutMasterIdLst>
    <p:handoutMasterId r:id="rId47"/>
  </p:handoutMasterIdLst>
  <p:sldIdLst>
    <p:sldId id="331" r:id="rId3"/>
    <p:sldId id="517" r:id="rId4"/>
    <p:sldId id="532" r:id="rId5"/>
    <p:sldId id="515" r:id="rId6"/>
    <p:sldId id="523" r:id="rId7"/>
    <p:sldId id="516" r:id="rId8"/>
    <p:sldId id="502" r:id="rId9"/>
    <p:sldId id="525" r:id="rId10"/>
    <p:sldId id="507" r:id="rId11"/>
    <p:sldId id="506" r:id="rId12"/>
    <p:sldId id="513" r:id="rId13"/>
    <p:sldId id="508" r:id="rId14"/>
    <p:sldId id="527" r:id="rId15"/>
    <p:sldId id="414" r:id="rId16"/>
    <p:sldId id="365" r:id="rId17"/>
    <p:sldId id="363" r:id="rId18"/>
    <p:sldId id="410" r:id="rId19"/>
    <p:sldId id="427" r:id="rId20"/>
    <p:sldId id="364" r:id="rId21"/>
    <p:sldId id="426" r:id="rId22"/>
    <p:sldId id="421" r:id="rId23"/>
    <p:sldId id="422" r:id="rId24"/>
    <p:sldId id="443" r:id="rId25"/>
    <p:sldId id="477" r:id="rId26"/>
    <p:sldId id="433" r:id="rId27"/>
    <p:sldId id="529" r:id="rId28"/>
    <p:sldId id="435" r:id="rId29"/>
    <p:sldId id="425" r:id="rId30"/>
    <p:sldId id="447" r:id="rId31"/>
    <p:sldId id="420" r:id="rId32"/>
    <p:sldId id="431" r:id="rId33"/>
    <p:sldId id="362" r:id="rId34"/>
    <p:sldId id="419" r:id="rId35"/>
    <p:sldId id="533" r:id="rId36"/>
    <p:sldId id="520" r:id="rId37"/>
    <p:sldId id="521" r:id="rId38"/>
    <p:sldId id="522" r:id="rId39"/>
    <p:sldId id="460" r:id="rId40"/>
    <p:sldId id="470" r:id="rId41"/>
    <p:sldId id="519" r:id="rId42"/>
    <p:sldId id="473" r:id="rId43"/>
    <p:sldId id="531" r:id="rId44"/>
    <p:sldId id="486" r:id="rId45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opher Stephan" initials="" lastIdx="1" clrIdx="0"/>
  <p:cmAuthor id="1" name="Lu, M. (Meng)" initials="LM(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4A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5EF9BE-0FA2-48DA-84FE-81A116F7245C}">
  <a:tblStyle styleId="{0A5EF9BE-0FA2-48DA-84FE-81A116F7245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26EE045-7CFE-4BD8-B99E-9CB58A9A12CC}" styleName="Table_1"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3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28" y="-6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FE78FD-3301-49E6-A1A9-801F6E6B8A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FE4CF-FDF7-4A6D-80F8-C03D1AD9F5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D5364-5166-4975-94DA-0001A4A5B9EE}" type="datetimeFigureOut">
              <a:rPr lang="en-GB" smtClean="0"/>
              <a:t>14/06/2020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8FB43-5C4B-43B2-A593-C47349719D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AFCE4-EFA0-4DEF-8EED-2E7AA3D358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59960-0D11-43C4-B1F1-4C38A95F7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502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marL="457200" marR="0" lvl="1" indent="0" algn="l" rtl="0">
              <a:spcBef>
                <a:spcPts val="0"/>
              </a:spcBef>
            </a:pPr>
            <a:endParaRPr/>
          </a:p>
          <a:p>
            <a:pPr marL="914400" marR="0" lvl="2" indent="0" algn="l" rtl="0">
              <a:spcBef>
                <a:spcPts val="0"/>
              </a:spcBef>
            </a:pPr>
            <a:endParaRPr/>
          </a:p>
          <a:p>
            <a:pPr marL="1371600" marR="0" lvl="3" indent="0" algn="l" rtl="0">
              <a:spcBef>
                <a:spcPts val="0"/>
              </a:spcBef>
            </a:pPr>
            <a:endParaRPr/>
          </a:p>
          <a:p>
            <a:pPr marL="1828800" marR="0" lvl="4" indent="0" algn="l" rtl="0">
              <a:spcBef>
                <a:spcPts val="0"/>
              </a:spcBef>
            </a:pPr>
            <a:endParaRPr/>
          </a:p>
          <a:p>
            <a:pPr marL="2286000" marR="0" lvl="5" indent="0" algn="l" rtl="0">
              <a:spcBef>
                <a:spcPts val="0"/>
              </a:spcBef>
            </a:pPr>
            <a:endParaRPr/>
          </a:p>
          <a:p>
            <a:pPr marL="2743200" marR="0" lvl="6" indent="0" algn="l" rtl="0">
              <a:spcBef>
                <a:spcPts val="0"/>
              </a:spcBef>
            </a:pPr>
            <a:endParaRPr/>
          </a:p>
          <a:p>
            <a:pPr marL="3200400" marR="0" lvl="7" indent="0" algn="l" rtl="0">
              <a:spcBef>
                <a:spcPts val="0"/>
              </a:spcBef>
            </a:pPr>
            <a:endParaRPr/>
          </a:p>
          <a:p>
            <a:pPr marL="3657600" marR="0" lvl="8" indent="0" algn="l" rtl="0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98446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37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nl-NL"/>
          </a:p>
          <a:p>
            <a:pPr marL="457200" marR="0" lvl="1" indent="0" algn="l" rtl="0">
              <a:spcBef>
                <a:spcPts val="0"/>
              </a:spcBef>
            </a:pPr>
            <a:endParaRPr lang="nl-NL"/>
          </a:p>
          <a:p>
            <a:pPr marL="914400" marR="0" lvl="2" indent="0" algn="l" rtl="0">
              <a:spcBef>
                <a:spcPts val="0"/>
              </a:spcBef>
            </a:pPr>
            <a:endParaRPr lang="nl-NL"/>
          </a:p>
          <a:p>
            <a:pPr marL="1371600" marR="0" lvl="3" indent="0" algn="l" rtl="0">
              <a:spcBef>
                <a:spcPts val="0"/>
              </a:spcBef>
            </a:pPr>
            <a:endParaRPr lang="nl-NL"/>
          </a:p>
          <a:p>
            <a:pPr marL="1828800" marR="0" lvl="4" indent="0" algn="l" rtl="0">
              <a:spcBef>
                <a:spcPts val="0"/>
              </a:spcBef>
            </a:pPr>
            <a:endParaRPr lang="nl-NL"/>
          </a:p>
          <a:p>
            <a:pPr marL="2286000" marR="0" lvl="5" indent="0" algn="l" rtl="0">
              <a:spcBef>
                <a:spcPts val="0"/>
              </a:spcBef>
            </a:pPr>
            <a:endParaRPr lang="nl-NL"/>
          </a:p>
          <a:p>
            <a:pPr marL="2743200" marR="0" lvl="6" indent="0" algn="l" rtl="0">
              <a:spcBef>
                <a:spcPts val="0"/>
              </a:spcBef>
            </a:pPr>
            <a:endParaRPr lang="nl-NL"/>
          </a:p>
          <a:p>
            <a:pPr marL="3200400" marR="0" lvl="7" indent="0" algn="l" rtl="0">
              <a:spcBef>
                <a:spcPts val="0"/>
              </a:spcBef>
            </a:pPr>
            <a:endParaRPr lang="nl-NL"/>
          </a:p>
          <a:p>
            <a:pPr marL="3657600" marR="0" lvl="8" indent="0" algn="l" rtl="0">
              <a:spcBef>
                <a:spcPts val="0"/>
              </a:spcBef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2225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F727-631C-44D4-9A98-37D5F0E5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7A3E-5ECD-43FC-8F25-EEAC3405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91DD6-6600-4B90-9981-441C1981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14-06-2020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FFE3-B926-47F6-840E-25323A24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38177-24F1-4494-94FD-BA200ABE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693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DC0A-7744-45AA-8F62-A041E57D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28DC2-8D1F-4160-AAB9-06BD0D921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715-1412-46F3-9055-E69B22F1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14-06-2020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D425-40C4-40C9-BA4F-2F2A1F00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47F8A-3620-4522-8F46-B2336A40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248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73FD-A137-4DD2-99C0-7A7B9E1A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9EA35-888D-4CB8-9162-5427562D7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E695F-7032-4011-91F7-7FE38A47D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EE7AF-0378-4662-BDB5-B421DD89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14-06-2020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3FF0D-544E-4EC4-858F-63E46339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42B0B-089C-49AE-A157-4A3CE971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867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A69C-3DB9-43CC-9F69-C62B82A6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91E2A-8CA5-4F31-BC3C-4CC157CD4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DAEC7-3355-4E7E-BC93-64A82121B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3A94-A53D-40BE-9261-2CCB9C7E1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75A550-0C52-4A09-9A78-046C551CF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76418B-6D5D-47CC-B2A9-2350EEE4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14-06-2020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3DA78-4CC6-4055-949E-1EC80962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31FA0-8EFD-4495-8AFA-2A8078B3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78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CEA0-8891-4CEE-B1A5-C236E68C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3410C0-780B-4C7E-9245-0028C83A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14-06-2020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8D358-B60D-4FC7-BBB7-2AF993E6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C5DED-558D-4124-9C05-115F2977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450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BCAA91-D7AD-4707-9066-7836EBF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14-06-2020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2C0F6-CAB2-4454-9C8D-36B68A44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F637B-FA94-4FE9-848B-83A367D1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1332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BC0F-4D9A-4326-821E-D9058E42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DE78-D76B-45FE-A2F8-BCE02BD8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18E15-C3FD-4372-AFEF-980F6C098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E8CCA-E4B9-484B-B7C4-BED02F51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14-06-2020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341ED-5724-4CEE-809A-7B6F06C5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91ABA-659C-4E79-8DC3-D5133AA3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12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1F4B-0ED2-4956-9073-47AAD696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BDA81-A4EE-40B6-98EC-035C118EC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76E75-B179-4761-83F1-879A397AB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2EC37-7698-49FD-AAFE-3AB2B14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14-06-2020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7F45F-CB70-4723-82EF-FD6AC693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A3240-7666-4735-9B60-780F1182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5295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DD20-4A31-4BC0-96B3-6200A32B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467C4-367C-48D2-B4AC-EE323AF36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DF93-B222-4C7D-88C9-AF04FA9C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14-06-2020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94FE7-B87F-4591-99A9-9E605022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0E677-24DE-4DBF-9CB7-5F3C9662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791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68575-0297-4390-9874-711D856F3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D6C50-8D36-45F9-B318-6311A3684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D592-0292-47C1-B993-7B9F60D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14-06-2020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9EBD8-223C-4539-A5BE-7AEFE94B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E14C-0EDF-47EA-96C0-9906701C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235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 überschri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2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4E5C6-C229-874C-A8FF-569092EDA8B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07170" y="1061884"/>
            <a:ext cx="7160548" cy="5796116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467600" y="-400755"/>
            <a:ext cx="1193800" cy="21358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788" kern="120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084050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DA653-0A6E-4A75-A53D-5DE6C28B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C1FD39-7BDE-4DE7-86FD-2DBBFEC57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9D5A7-DAA9-438A-9DEE-780D08BA1C7B}" type="datetimeFigureOut">
              <a:rPr lang="nl-NL" smtClean="0"/>
              <a:t>14-06-2020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93B4EF-E14D-4EF5-B809-372BFF6B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D9ED8-3B1E-49F2-BC48-C5C0235A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9BB5-45F9-43F4-A5F0-33B528589BC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5041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9AEB-D6BE-4AEB-A554-08F7C1E23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8EF47-06A1-4C37-B9C0-5F71AB952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D89EB-6DD7-4107-8090-20642952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14-06-2020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A6AC1-6567-4845-9726-3E3BA58C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27894-B9F3-404E-BE02-28323CD2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nl-NL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490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/>
              <a:t>‹#›</a:t>
            </a:fld>
            <a:endParaRPr lang="en-US" sz="13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8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EF999-7A5C-4187-9FB3-3B1EBC64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4E988-EEEA-4C1F-8660-CEE562438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AA62B-49AC-488A-AB3C-D64033E04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B80CF-587B-42EA-97CD-84795C426AD1}" type="datetimeFigureOut">
              <a:rPr lang="nl-NL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/>
              <a:t>14-06-2020</a:t>
            </a:fld>
            <a:endParaRPr lang="nl-N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18D0B-9E1C-487A-81DD-F027B0FD6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52736-0BAD-42E8-B78F-7266EE89C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11152-C68C-4888-8A8C-E99A5E344161}" type="slidenum">
              <a:rPr lang="nl-NL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/>
              <a:t>‹#›</a:t>
            </a:fld>
            <a:endParaRPr lang="nl-N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53781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fizz.phys.dal.ca/~atmos/martin/?page_id=232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ecmwf.int/pages/viewpage.action?pageId=74764925" TargetMode="External"/><Relationship Id="rId2" Type="http://schemas.openxmlformats.org/officeDocument/2006/relationships/hyperlink" Target="https://www2.jpl.nasa.gov/srt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543467" y="1210271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methods of global air pollution modeling</a:t>
            </a: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2590800" y="4724400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780551" y="5052019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lvl="0" algn="ctr" rtl="0">
              <a:spcBef>
                <a:spcPts val="0"/>
              </a:spcBef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71" y="640311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6465250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24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40" y="2166506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F08F-A81D-43AA-AB5A-67D4759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/>
              <a:t>Remote sensing measurements: </a:t>
            </a:r>
            <a:br>
              <a:rPr lang="en-US" sz="2100" dirty="0"/>
            </a:br>
            <a:r>
              <a:rPr lang="en-US" sz="1800" dirty="0"/>
              <a:t>OMI (</a:t>
            </a:r>
            <a:r>
              <a:rPr lang="nl-NL" sz="1800" dirty="0"/>
              <a:t>Ozone Monitoring Instrument)</a:t>
            </a:r>
            <a:endParaRPr lang="nl-NL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BB05-1F90-48D9-A611-AC0F9FECC4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4B444-2569-4B20-88E4-DA4D6AE658BC}"/>
              </a:ext>
            </a:extLst>
          </p:cNvPr>
          <p:cNvSpPr/>
          <p:nvPr/>
        </p:nvSpPr>
        <p:spPr>
          <a:xfrm>
            <a:off x="5669176" y="3112678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+mj-lt"/>
              </a:rPr>
              <a:t>At nadir 13 km × 24 km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F559C-C90A-4B1D-8F91-6936D3202BB0}"/>
              </a:ext>
            </a:extLst>
          </p:cNvPr>
          <p:cNvSpPr/>
          <p:nvPr/>
        </p:nvSpPr>
        <p:spPr>
          <a:xfrm>
            <a:off x="3525633" y="5181111"/>
            <a:ext cx="19704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Zoom in mode 13 km× 12 km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896D9-461F-421C-BDAA-6C49B908C04D}"/>
              </a:ext>
            </a:extLst>
          </p:cNvPr>
          <p:cNvSpPr/>
          <p:nvPr/>
        </p:nvSpPr>
        <p:spPr>
          <a:xfrm>
            <a:off x="1740913" y="5429073"/>
            <a:ext cx="15359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dirty="0">
                <a:latin typeface="+mj-lt"/>
              </a:rPr>
              <a:t>Daily global coverage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1663-EBDB-41FD-A5E2-F708382551DC}"/>
              </a:ext>
            </a:extLst>
          </p:cNvPr>
          <p:cNvSpPr/>
          <p:nvPr/>
        </p:nvSpPr>
        <p:spPr>
          <a:xfrm>
            <a:off x="1409381" y="4922493"/>
            <a:ext cx="39837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200" dirty="0">
                <a:latin typeface="+mj-lt"/>
              </a:rPr>
              <a:t>Spectral bands: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ultraviolet and visible (</a:t>
            </a:r>
            <a:r>
              <a:rPr lang="nl-NL" sz="1200" dirty="0">
                <a:latin typeface="+mj-lt"/>
              </a:rPr>
              <a:t>270 to 500 nm)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 </a:t>
            </a:r>
            <a:r>
              <a:rPr lang="nl-NL" sz="1200" dirty="0">
                <a:latin typeface="Verdana" panose="020B0604030504040204" pitchFamily="34" charset="0"/>
              </a:rPr>
              <a:t> </a:t>
            </a:r>
            <a:endParaRPr lang="nl-NL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25B61B-4297-46D9-9CCC-72C1F78E7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39167"/>
              </p:ext>
            </p:extLst>
          </p:nvPr>
        </p:nvGraphicFramePr>
        <p:xfrm>
          <a:off x="5669176" y="2125266"/>
          <a:ext cx="2020578" cy="559118"/>
        </p:xfrm>
        <a:graphic>
          <a:graphicData uri="http://schemas.openxmlformats.org/drawingml/2006/table">
            <a:tbl>
              <a:tblPr/>
              <a:tblGrid>
                <a:gridCol w="1213991">
                  <a:extLst>
                    <a:ext uri="{9D8B030D-6E8A-4147-A177-3AD203B41FA5}">
                      <a16:colId xmlns:a16="http://schemas.microsoft.com/office/drawing/2014/main" val="2648844063"/>
                    </a:ext>
                  </a:extLst>
                </a:gridCol>
                <a:gridCol w="806587">
                  <a:extLst>
                    <a:ext uri="{9D8B030D-6E8A-4147-A177-3AD203B41FA5}">
                      <a16:colId xmlns:a16="http://schemas.microsoft.com/office/drawing/2014/main" val="248086493"/>
                    </a:ext>
                  </a:extLst>
                </a:gridCol>
              </a:tblGrid>
              <a:tr h="391478"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Date of Launch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15 July 2004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423385"/>
                  </a:ext>
                </a:extLst>
              </a:tr>
            </a:tbl>
          </a:graphicData>
        </a:graphic>
      </p:graphicFrame>
      <p:pic>
        <p:nvPicPr>
          <p:cNvPr id="7172" name="Picture 4" descr="OMI NO2 columns">
            <a:extLst>
              <a:ext uri="{FF2B5EF4-FFF2-40B4-BE49-F238E27FC236}">
                <a16:creationId xmlns:a16="http://schemas.microsoft.com/office/drawing/2014/main" id="{ADB1264A-697D-445C-BFD9-690DCE1F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6" y="1469392"/>
            <a:ext cx="4613080" cy="34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82EF8F4-3BD5-45E2-A0F9-7D72A5EC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3377"/>
            <a:ext cx="48090" cy="20774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nl-NL" altLang="nl-NL" sz="135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7C6EB-AEFE-4C17-A785-65594EB38E7C}"/>
              </a:ext>
            </a:extLst>
          </p:cNvPr>
          <p:cNvSpPr/>
          <p:nvPr/>
        </p:nvSpPr>
        <p:spPr>
          <a:xfrm>
            <a:off x="5586762" y="4001149"/>
            <a:ext cx="3511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NO2, SO2, </a:t>
            </a:r>
            <a:r>
              <a:rPr lang="en-US" dirty="0" err="1">
                <a:solidFill>
                  <a:srgbClr val="031E31"/>
                </a:solidFill>
                <a:latin typeface="+mj-lt"/>
              </a:rPr>
              <a:t>BrO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OCIO, O3 (36 km</a:t>
            </a:r>
            <a:r>
              <a:rPr lang="nl-NL" dirty="0"/>
              <a:t> ×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48 km)</a:t>
            </a:r>
          </a:p>
        </p:txBody>
      </p:sp>
    </p:spTree>
    <p:extLst>
      <p:ext uri="{BB962C8B-B14F-4D97-AF65-F5344CB8AC3E}">
        <p14:creationId xmlns:p14="http://schemas.microsoft.com/office/powerpoint/2010/main" val="1132228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9" y="1148576"/>
            <a:ext cx="7943211" cy="1489562"/>
          </a:xfrm>
        </p:spPr>
        <p:txBody>
          <a:bodyPr/>
          <a:lstStyle/>
          <a:p>
            <a:r>
              <a:rPr lang="en-US" sz="2100" dirty="0"/>
              <a:t>surface product based on remote sensing and GEOS-CHEM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215483" y="2526624"/>
            <a:ext cx="713678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Chemical transportation models: GEOS-CHEM 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global prediction are of coarse resolution - &gt; integrating RS data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Surface NO2 product made using GEOS-CHEM together with GOME, SCIAMACHY, and GOME-2 satellite instruments. </a:t>
            </a:r>
            <a:r>
              <a:rPr lang="en-US" sz="1800" dirty="0">
                <a:hlinkClick r:id="rId2"/>
              </a:rPr>
              <a:t>http://fizz.phys.dal.ca/~atmos/martin/?page_id=232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The surface product is used in our model. 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1926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491329"/>
              </p:ext>
            </p:extLst>
          </p:nvPr>
        </p:nvGraphicFramePr>
        <p:xfrm>
          <a:off x="880947" y="747133"/>
          <a:ext cx="7504770" cy="5397190"/>
        </p:xfrm>
        <a:graphic>
          <a:graphicData uri="http://schemas.openxmlformats.org/drawingml/2006/table">
            <a:tbl>
              <a:tblPr firstRow="1" firstCol="1" bandRow="1"/>
              <a:tblGrid>
                <a:gridCol w="250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Road 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length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 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Industrial area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Population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http://www.integrated-assessment.eu/eu/index.html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Elevation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2"/>
                        </a:rPr>
                        <a:t>https://www2.jpl.nasa.gov/srtm/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Wind speed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Temperature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TROPOMI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http://www.tropomi.nl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NO2 Surface product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fizz.phys.dal.ca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/~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atmos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martin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/?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page_id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=232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08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mirador.gsfc.nasa.gov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cgi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-bin/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presentNavigation.pl?tree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project&amp;dataset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=OMNO2d.003&amp;project=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OMI&amp;dataGroup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=L3_V003&amp;version=003&amp;CGISESSID=57642d429543194f1007d9b91bfab0ae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8615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Statistical learning</a:t>
            </a:r>
            <a:br>
              <a:rPr lang="en-US" sz="2000" dirty="0"/>
            </a:br>
            <a:br>
              <a:rPr lang="en-US" sz="2000" dirty="0"/>
            </a:br>
            <a:r>
              <a:rPr lang="en-US" sz="1800" dirty="0"/>
              <a:t>1980, computer science, machine learning, neural networks, </a:t>
            </a:r>
            <a:r>
              <a:rPr lang="en-US" sz="1800" dirty="0" err="1"/>
              <a:t>zipcode</a:t>
            </a:r>
            <a:r>
              <a:rPr lang="en-US" sz="1800" dirty="0"/>
              <a:t> </a:t>
            </a:r>
            <a:r>
              <a:rPr lang="en-US" sz="1800" dirty="0" err="1"/>
              <a:t>recognision</a:t>
            </a:r>
            <a:r>
              <a:rPr lang="en-US" sz="1800" dirty="0"/>
              <a:t> problem, bell lab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2 (1)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9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BAFD3-4A65-47A8-A0E2-E14AD0892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6A248-B90F-41E9-90CE-3F8233253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0" t="33730" r="3045" b="1454"/>
          <a:stretch/>
        </p:blipFill>
        <p:spPr>
          <a:xfrm>
            <a:off x="176580" y="4863838"/>
            <a:ext cx="2510864" cy="18576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A3A1C7-F158-4D3D-89F3-C74A72A2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593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Statisitcal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848F0-A711-4D0C-B028-A4ECF9677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7" t="8235" r="42980" b="26949"/>
          <a:stretch/>
        </p:blipFill>
        <p:spPr>
          <a:xfrm>
            <a:off x="53234" y="1036257"/>
            <a:ext cx="5044501" cy="3720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4F2016-BBE0-4216-B1FF-8E45F3F1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275" y="3735522"/>
            <a:ext cx="1598834" cy="2465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DBCE2-8A4E-474C-BD9C-7FAF3E26E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3" y="1373593"/>
            <a:ext cx="1634675" cy="2241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8DA303-8C8A-4D1F-80E3-EEC107DEC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91" y="2716288"/>
            <a:ext cx="1898629" cy="24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4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cott.fortmann-roe.com/docs/docs/BiasVariance/biasvariance.png">
            <a:extLst>
              <a:ext uri="{FF2B5EF4-FFF2-40B4-BE49-F238E27FC236}">
                <a16:creationId xmlns:a16="http://schemas.microsoft.com/office/drawing/2014/main" id="{C07DD5F9-7846-487D-9100-428A7324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02" y="3185718"/>
            <a:ext cx="4682403" cy="29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287FB6-E900-4760-9256-8B91C5645348}"/>
              </a:ext>
            </a:extLst>
          </p:cNvPr>
          <p:cNvSpPr/>
          <p:nvPr/>
        </p:nvSpPr>
        <p:spPr>
          <a:xfrm>
            <a:off x="2569522" y="823916"/>
            <a:ext cx="3368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sz="2400" dirty="0">
                <a:latin typeface="+mj-lt"/>
              </a:rPr>
              <a:t> Bias</a:t>
            </a:r>
            <a:r>
              <a:rPr lang="nl-NL" altLang="zh-CN" sz="2400" dirty="0">
                <a:latin typeface="+mj-lt"/>
              </a:rPr>
              <a:t>-v</a:t>
            </a:r>
            <a:r>
              <a:rPr lang="nl-NL" sz="2400" dirty="0">
                <a:latin typeface="+mj-lt"/>
              </a:rPr>
              <a:t>ariance </a:t>
            </a:r>
            <a:r>
              <a:rPr lang="nl-NL" altLang="zh-CN" sz="2400" dirty="0">
                <a:latin typeface="+mj-lt"/>
              </a:rPr>
              <a:t>trade-off</a:t>
            </a:r>
            <a:endParaRPr lang="nl-NL" sz="2400" dirty="0">
              <a:latin typeface="+mj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4E95909-B765-4433-B434-CF774D8CE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" y="11849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9A3D4-B469-47C7-8D91-8542D3208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502" y="1760163"/>
            <a:ext cx="5181600" cy="1114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E389AF-7657-41F7-99F8-18B96E7C1FDA}"/>
              </a:ext>
            </a:extLst>
          </p:cNvPr>
          <p:cNvSpPr/>
          <p:nvPr/>
        </p:nvSpPr>
        <p:spPr>
          <a:xfrm>
            <a:off x="1913221" y="6418694"/>
            <a:ext cx="402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SS10"/>
              </a:rPr>
              <a:t>All algorithms are affected by bias-variance trade-off</a:t>
            </a:r>
          </a:p>
          <a:p>
            <a:r>
              <a:rPr lang="nl-NL" dirty="0">
                <a:latin typeface="CMSS10"/>
              </a:rPr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9641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7011-D9FC-408B-954C-4ABFE93122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84003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AB8309-FF24-43AB-97F5-135841FBAEC8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 err="1">
                <a:latin typeface="+mj-lt"/>
                <a:cs typeface="Calibri" panose="020F0502020204030204" pitchFamily="34" charset="0"/>
              </a:rPr>
              <a:t>Regularization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EA597-94E8-41A4-BFCB-DBA72A99C2B2}"/>
              </a:ext>
            </a:extLst>
          </p:cNvPr>
          <p:cNvSpPr txBox="1"/>
          <p:nvPr/>
        </p:nvSpPr>
        <p:spPr>
          <a:xfrm>
            <a:off x="-492287" y="1181113"/>
            <a:ext cx="9176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dirty="0"/>
          </a:p>
          <a:p>
            <a:r>
              <a:rPr lang="nl-NL" dirty="0"/>
              <a:t> </a:t>
            </a:r>
          </a:p>
        </p:txBody>
      </p:sp>
      <p:pic>
        <p:nvPicPr>
          <p:cNvPr id="1030" name="Picture 6" descr="https://res.cloudinary.com/dyd911kmh/image/upload/f_auto,q_auto:best/v1543418448/eq11_ij4mms.png">
            <a:extLst>
              <a:ext uri="{FF2B5EF4-FFF2-40B4-BE49-F238E27FC236}">
                <a16:creationId xmlns:a16="http://schemas.microsoft.com/office/drawing/2014/main" id="{45FD0C1A-DE36-4400-B368-11DEBEFD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" y="4938407"/>
            <a:ext cx="3344777" cy="61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es.cloudinary.com/dyd911kmh/image/upload/f_auto,q_auto:best/v1543418448/eq10_h59azt.png">
            <a:extLst>
              <a:ext uri="{FF2B5EF4-FFF2-40B4-BE49-F238E27FC236}">
                <a16:creationId xmlns:a16="http://schemas.microsoft.com/office/drawing/2014/main" id="{2644E85B-BAAD-4E22-AC7C-996759A5F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8" y="1601821"/>
            <a:ext cx="3566128" cy="6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-images-1.medium.com/max/800/1*VNq12fddW4O25KyLy-JgBw.png">
            <a:extLst>
              <a:ext uri="{FF2B5EF4-FFF2-40B4-BE49-F238E27FC236}">
                <a16:creationId xmlns:a16="http://schemas.microsoft.com/office/drawing/2014/main" id="{01FCE11B-7223-4C16-AC24-85479266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54" y="1244601"/>
            <a:ext cx="5045007" cy="24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-images-1.medium.com/max/800/1*iz4AZmNJGWNzOX5P-SmW4A.png">
            <a:extLst>
              <a:ext uri="{FF2B5EF4-FFF2-40B4-BE49-F238E27FC236}">
                <a16:creationId xmlns:a16="http://schemas.microsoft.com/office/drawing/2014/main" id="{187A8043-8F0D-4230-9765-2690A54D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526" y="3790739"/>
            <a:ext cx="5069835" cy="247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6106E4-D9E9-4C6F-B6EE-E21F7435F22C}"/>
              </a:ext>
            </a:extLst>
          </p:cNvPr>
          <p:cNvSpPr/>
          <p:nvPr/>
        </p:nvSpPr>
        <p:spPr>
          <a:xfrm>
            <a:off x="330108" y="4372055"/>
            <a:ext cx="154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Lasso regression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71CA2-48C7-43E6-8D77-C7FBF772B85A}"/>
              </a:ext>
            </a:extLst>
          </p:cNvPr>
          <p:cNvSpPr/>
          <p:nvPr/>
        </p:nvSpPr>
        <p:spPr>
          <a:xfrm>
            <a:off x="322226" y="1190860"/>
            <a:ext cx="1537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158529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FBE50-DE0D-4479-88BE-C4459A39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9BB5-45F9-43F4-A5F0-33B528589BCF}" type="slidenum">
              <a:rPr lang="nl-NL" smtClean="0"/>
              <a:t>17</a:t>
            </a:fld>
            <a:endParaRPr lang="nl-NL"/>
          </a:p>
        </p:txBody>
      </p:sp>
      <p:pic>
        <p:nvPicPr>
          <p:cNvPr id="5122" name="Picture 2" descr="https://cdn-images-1.medium.com/max/800/1*GSQfWiZolZzSJfGTRaDnMg.png">
            <a:extLst>
              <a:ext uri="{FF2B5EF4-FFF2-40B4-BE49-F238E27FC236}">
                <a16:creationId xmlns:a16="http://schemas.microsoft.com/office/drawing/2014/main" id="{D6712AE6-F8D1-4786-8805-D6BFF9CEB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43" y="2398713"/>
            <a:ext cx="7281989" cy="355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9952FAD-0168-4F35-B632-39E75301E0C2}"/>
              </a:ext>
            </a:extLst>
          </p:cNvPr>
          <p:cNvSpPr txBox="1">
            <a:spLocks/>
          </p:cNvSpPr>
          <p:nvPr/>
        </p:nvSpPr>
        <p:spPr>
          <a:xfrm>
            <a:off x="628649" y="73751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Lasso vs. Ridge </a:t>
            </a:r>
          </a:p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ElasticNet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810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600" b="1" dirty="0">
                <a:latin typeface="+mj-lt"/>
                <a:cs typeface="Calibri" panose="020F0502020204030204" pitchFamily="34" charset="0"/>
              </a:rPr>
              <a:t>Features:</a:t>
            </a:r>
          </a:p>
          <a:p>
            <a:endParaRPr lang="nl-NL" altLang="zh-CN" sz="1800" b="1" i="1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Non-parametric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Different kinds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Redundant variables are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Handle missing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Small trees are easy to interpret</a:t>
            </a:r>
          </a:p>
          <a:p>
            <a:endParaRPr lang="nl-NL" altLang="zh-CN" sz="1800" dirty="0">
              <a:latin typeface="+mj-lt"/>
              <a:cs typeface="Calibri" panose="020F0502020204030204" pitchFamily="34" charset="0"/>
            </a:endParaRPr>
          </a:p>
          <a:p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 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400"/>
              <a:t>Regression trees </a:t>
            </a:r>
            <a:endParaRPr lang="en-US" sz="1800" dirty="0"/>
          </a:p>
        </p:txBody>
      </p:sp>
      <p:pic>
        <p:nvPicPr>
          <p:cNvPr id="5" name="Picture 2" descr="Gerelateerde afbeelding">
            <a:extLst>
              <a:ext uri="{FF2B5EF4-FFF2-40B4-BE49-F238E27FC236}">
                <a16:creationId xmlns:a16="http://schemas.microsoft.com/office/drawing/2014/main" id="{608C0B35-567A-4230-AE08-25A0494E4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485" y="3971327"/>
            <a:ext cx="3514740" cy="234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0F255F-6656-4C74-A7E4-5747118049A4}"/>
              </a:ext>
            </a:extLst>
          </p:cNvPr>
          <p:cNvSpPr txBox="1"/>
          <p:nvPr/>
        </p:nvSpPr>
        <p:spPr>
          <a:xfrm>
            <a:off x="595093" y="4275589"/>
            <a:ext cx="442458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600" b="1" i="1" dirty="0"/>
          </a:p>
          <a:p>
            <a:r>
              <a:rPr lang="nl-NL" sz="1600" b="1" dirty="0"/>
              <a:t>Dominance</a:t>
            </a:r>
          </a:p>
          <a:p>
            <a:r>
              <a:rPr lang="nl-NL" dirty="0"/>
              <a:t>Boosting &gt; Randomforest &gt; bagging &gt; single tree</a:t>
            </a:r>
          </a:p>
          <a:p>
            <a:endParaRPr lang="nl-NL" dirty="0"/>
          </a:p>
          <a:p>
            <a:r>
              <a:rPr lang="nl-NL" dirty="0"/>
              <a:t>Is it true that boosting trees are always better than the randomforest?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DBC75-5281-4B54-81AB-BD4C978B42EB}"/>
              </a:ext>
            </a:extLst>
          </p:cNvPr>
          <p:cNvSpPr/>
          <p:nvPr/>
        </p:nvSpPr>
        <p:spPr>
          <a:xfrm>
            <a:off x="5143485" y="1533185"/>
            <a:ext cx="4572000" cy="187743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600" b="1" dirty="0"/>
              <a:t>Leveraging trees to improve the performance:</a:t>
            </a:r>
            <a:br>
              <a:rPr lang="nl-NL" sz="1600" dirty="0"/>
            </a:br>
            <a:endParaRPr lang="nl-NL" sz="1600" dirty="0"/>
          </a:p>
          <a:p>
            <a:pPr marL="285750" indent="-285750">
              <a:buFontTx/>
              <a:buChar char="-"/>
            </a:pPr>
            <a:r>
              <a:rPr lang="nl-NL" sz="1800" dirty="0"/>
              <a:t>Bagging </a:t>
            </a:r>
          </a:p>
          <a:p>
            <a:pPr marL="285750" indent="-285750">
              <a:buFontTx/>
              <a:buChar char="-"/>
            </a:pPr>
            <a:r>
              <a:rPr lang="nl-NL" sz="1800" dirty="0"/>
              <a:t>Boosting </a:t>
            </a:r>
          </a:p>
          <a:p>
            <a:pPr marL="285750" indent="-285750">
              <a:buFontTx/>
              <a:buChar char="-"/>
            </a:pPr>
            <a:r>
              <a:rPr lang="nl-NL" sz="1800" dirty="0"/>
              <a:t>Random forest 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822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800" b="1" i="1" dirty="0">
                <a:latin typeface="+mj-lt"/>
                <a:cs typeface="Calibri" panose="020F0502020204030204" pitchFamily="34" charset="0"/>
              </a:rPr>
              <a:t>variance reduction 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400" dirty="0"/>
              <a:t>Random forest</a:t>
            </a:r>
            <a:endParaRPr lang="en-US" sz="1800" dirty="0"/>
          </a:p>
        </p:txBody>
      </p:sp>
      <p:pic>
        <p:nvPicPr>
          <p:cNvPr id="7172" name="Picture 4" descr="Afbeeldingsresultaat voor random forest tuning parameters">
            <a:extLst>
              <a:ext uri="{FF2B5EF4-FFF2-40B4-BE49-F238E27FC236}">
                <a16:creationId xmlns:a16="http://schemas.microsoft.com/office/drawing/2014/main" id="{E58A14F3-26CB-4D19-B14A-35D9A830D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318" y="348076"/>
            <a:ext cx="2213907" cy="1096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77674A-928B-4910-B61E-B54F63040852}"/>
              </a:ext>
            </a:extLst>
          </p:cNvPr>
          <p:cNvSpPr/>
          <p:nvPr/>
        </p:nvSpPr>
        <p:spPr>
          <a:xfrm>
            <a:off x="2266950" y="6158255"/>
            <a:ext cx="40094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>
                <a:latin typeface="+mj-lt"/>
                <a:cs typeface="Calibri" panose="020F0502020204030204" pitchFamily="34" charset="0"/>
              </a:rPr>
              <a:t>(tunning parameter: number of trees, tree depth)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/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/>
                  <a:t>Identically distributed variables, each has 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800" baseline="30000" dirty="0"/>
                  <a:t>2</a:t>
                </a:r>
              </a:p>
              <a:p>
                <a:r>
                  <a:rPr lang="en-US" sz="1800" dirty="0"/>
                  <a:t>An average of B of </a:t>
                </a:r>
                <a:r>
                  <a:rPr lang="en-US" sz="1800" dirty="0" err="1"/>
                  <a:t>i.i.d</a:t>
                </a:r>
                <a:r>
                  <a:rPr lang="en-US" sz="1800" dirty="0"/>
                  <a:t> random variables has variance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/>
              </a:p>
              <a:p>
                <a:endParaRPr lang="en-US" sz="1800" dirty="0"/>
              </a:p>
              <a:p>
                <a:r>
                  <a:rPr lang="en-US" sz="1800" dirty="0"/>
                  <a:t>If the variables are not independent (but identically distributed) with positive pairwise correlation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800" dirty="0"/>
                  <a:t> , the variance of the average:</a:t>
                </a:r>
              </a:p>
              <a:p>
                <a:endParaRPr lang="en-US" sz="1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1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63BA0A4-1FF2-4859-8469-9FB538DF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blipFill rotWithShape="0">
                <a:blip r:embed="rId3"/>
                <a:stretch>
                  <a:fillRect l="-587" t="-1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1D6DE7B-8C6E-47EF-B9EF-02CABDE7FD17}"/>
              </a:ext>
            </a:extLst>
          </p:cNvPr>
          <p:cNvSpPr/>
          <p:nvPr/>
        </p:nvSpPr>
        <p:spPr>
          <a:xfrm>
            <a:off x="1783392" y="5368730"/>
            <a:ext cx="7370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cs typeface="Calibri" panose="020F0502020204030204" pitchFamily="34" charset="0"/>
              </a:rPr>
              <a:t>“the more </a:t>
            </a:r>
            <a:r>
              <a:rPr lang="nl-NL" dirty="0">
                <a:latin typeface="+mj-lt"/>
                <a:cs typeface="Calibri" panose="020F0502020204030204" pitchFamily="34" charset="0"/>
              </a:rPr>
              <a:t>uncorrelated, the more you bringing down the variance”.</a:t>
            </a:r>
          </a:p>
        </p:txBody>
      </p:sp>
    </p:spTree>
    <p:extLst>
      <p:ext uri="{BB962C8B-B14F-4D97-AF65-F5344CB8AC3E}">
        <p14:creationId xmlns:p14="http://schemas.microsoft.com/office/powerpoint/2010/main" val="106221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927" y="671241"/>
            <a:ext cx="7772400" cy="1362075"/>
          </a:xfrm>
        </p:spPr>
        <p:txBody>
          <a:bodyPr/>
          <a:lstStyle/>
          <a:p>
            <a:br>
              <a:rPr lang="en-GB" sz="1600" dirty="0"/>
            </a:br>
            <a:r>
              <a:rPr lang="en-GB" sz="1600" b="1" dirty="0"/>
              <a:t>1. Introduction to air pollution mapping and data exploration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/>
              <a:t>hands-on (10 mins): “getting ready”</a:t>
            </a:r>
            <a:br>
              <a:rPr lang="en-GB" sz="1600" dirty="0"/>
            </a:br>
            <a:r>
              <a:rPr lang="en-GB" sz="1600" dirty="0"/>
              <a:t>install packages, visualize data, data exploration: paired correlations, spatial dependence and scatterplot</a:t>
            </a:r>
            <a:br>
              <a:rPr lang="en-GB" sz="1600" dirty="0"/>
            </a:br>
            <a:br>
              <a:rPr lang="en-GB" sz="1600" dirty="0"/>
            </a:br>
            <a:r>
              <a:rPr lang="en-GB" sz="1600" b="1" dirty="0"/>
              <a:t>2. Machine learning methods</a:t>
            </a:r>
            <a:br>
              <a:rPr lang="en-GB" sz="1600" dirty="0"/>
            </a:br>
            <a:r>
              <a:rPr lang="en-GB" sz="1600" dirty="0"/>
              <a:t>ensemble trees, mixed-effect models, artificial neural network, convolutional neural networks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/>
              <a:t>hands-on + break (30 mins): “machine learning methods.”</a:t>
            </a:r>
            <a:br>
              <a:rPr lang="en-GB" sz="1600" dirty="0"/>
            </a:br>
            <a:r>
              <a:rPr lang="en-GB" sz="1600" dirty="0"/>
              <a:t>  </a:t>
            </a:r>
            <a:br>
              <a:rPr lang="en-GB" sz="1600" dirty="0"/>
            </a:br>
            <a:br>
              <a:rPr lang="en-GB" sz="1600" dirty="0"/>
            </a:br>
            <a:r>
              <a:rPr lang="en-GB" sz="1600" b="1" dirty="0"/>
              <a:t>3. Modelling process</a:t>
            </a:r>
            <a:br>
              <a:rPr lang="en-GB" sz="1600" b="1" dirty="0"/>
            </a:br>
            <a:br>
              <a:rPr lang="en-GB" sz="1600" dirty="0"/>
            </a:br>
            <a:r>
              <a:rPr lang="en-GB" sz="1600" dirty="0"/>
              <a:t>hands-on (10 mins): “modelling process”</a:t>
            </a:r>
            <a:br>
              <a:rPr lang="en-GB" sz="1600" dirty="0"/>
            </a:br>
            <a:r>
              <a:rPr lang="en-GB" sz="1600" dirty="0"/>
              <a:t>hyper-</a:t>
            </a:r>
            <a:r>
              <a:rPr lang="en-GB" sz="1600" dirty="0" err="1"/>
              <a:t>paramter</a:t>
            </a:r>
            <a:r>
              <a:rPr lang="en-GB" sz="1600" dirty="0"/>
              <a:t> optimization, bootstrapping-based cross-validation, mapping and compare spatial patterns of different predictions</a:t>
            </a:r>
            <a:br>
              <a:rPr lang="en-GB" sz="1600" dirty="0"/>
            </a:br>
            <a:r>
              <a:rPr lang="en-GB" sz="1600" dirty="0"/>
              <a:t> </a:t>
            </a:r>
            <a:br>
              <a:rPr lang="en-GB" sz="1600" dirty="0"/>
            </a:br>
            <a:r>
              <a:rPr lang="en-GB" sz="1600" b="1" dirty="0"/>
              <a:t>4. OpenStreetMap querying and deep convolution neural networks  </a:t>
            </a:r>
            <a:br>
              <a:rPr lang="en-GB" sz="1600" b="1" dirty="0"/>
            </a:br>
            <a:r>
              <a:rPr lang="en-GB" sz="1600" dirty="0"/>
              <a:t>I will show how to do these, then participants can try, finish assignments in 2 or 3,  or relax. 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1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F9C06-6BE4-4B7E-AEB8-FCA2E6BA7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0E9B4-4181-47F3-9766-397195A5B2DB}"/>
              </a:ext>
            </a:extLst>
          </p:cNvPr>
          <p:cNvSpPr txBox="1"/>
          <p:nvPr/>
        </p:nvSpPr>
        <p:spPr>
          <a:xfrm>
            <a:off x="1666875" y="1323975"/>
            <a:ext cx="516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1389B6-C229-488D-98D3-3EC70DE6EED0}"/>
              </a:ext>
            </a:extLst>
          </p:cNvPr>
          <p:cNvSpPr/>
          <p:nvPr/>
        </p:nvSpPr>
        <p:spPr>
          <a:xfrm>
            <a:off x="942975" y="3678694"/>
            <a:ext cx="814230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dirty="0"/>
              <a:t>Limitation</a:t>
            </a:r>
            <a:r>
              <a:rPr lang="nl-NL" dirty="0"/>
              <a:t>: </a:t>
            </a:r>
          </a:p>
          <a:p>
            <a:r>
              <a:rPr lang="nl-NL" dirty="0"/>
              <a:t>Bias towarding variables with many splits or missing variables, does not assess uncertainty </a:t>
            </a:r>
          </a:p>
          <a:p>
            <a:endParaRPr lang="nl-NL" b="1" dirty="0"/>
          </a:p>
          <a:p>
            <a:r>
              <a:rPr lang="nl-NL" b="1" dirty="0"/>
              <a:t>Variations:</a:t>
            </a:r>
          </a:p>
          <a:p>
            <a:endParaRPr lang="nl-NL" i="1" dirty="0"/>
          </a:p>
          <a:p>
            <a:r>
              <a:rPr lang="nl-NL" i="1" dirty="0"/>
              <a:t>Recursive partition trees:</a:t>
            </a:r>
            <a:r>
              <a:rPr lang="nl-NL" dirty="0"/>
              <a:t> </a:t>
            </a:r>
          </a:p>
          <a:p>
            <a:r>
              <a:rPr lang="nl-NL" dirty="0"/>
              <a:t>Hypothesis testing of dependency between variables and resursively fitting the </a:t>
            </a:r>
            <a:r>
              <a:rPr lang="nl-NL" dirty="0" err="1"/>
              <a:t>splitting</a:t>
            </a:r>
            <a:r>
              <a:rPr lang="nl-NL" dirty="0"/>
              <a:t> </a:t>
            </a:r>
            <a:r>
              <a:rPr lang="nl-NL" dirty="0" err="1"/>
              <a:t>weight</a:t>
            </a:r>
            <a:endParaRPr lang="nl-NL" dirty="0"/>
          </a:p>
          <a:p>
            <a:endParaRPr lang="nl-NL" i="1" dirty="0"/>
          </a:p>
          <a:p>
            <a:r>
              <a:rPr lang="nl-NL" i="1" dirty="0"/>
              <a:t>Baysian based sampling and variable selection:</a:t>
            </a:r>
            <a:r>
              <a:rPr lang="nl-NL" dirty="0"/>
              <a:t> </a:t>
            </a:r>
          </a:p>
          <a:p>
            <a:r>
              <a:rPr lang="nl-NL" dirty="0"/>
              <a:t>Baysian framework for 1 and 2 </a:t>
            </a:r>
          </a:p>
          <a:p>
            <a:endParaRPr lang="nl-NL" dirty="0"/>
          </a:p>
          <a:p>
            <a:r>
              <a:rPr lang="nl-NL" i="1" dirty="0"/>
              <a:t>Quantile random forest:</a:t>
            </a:r>
            <a:r>
              <a:rPr lang="nl-NL" dirty="0"/>
              <a:t> </a:t>
            </a:r>
          </a:p>
          <a:p>
            <a:r>
              <a:rPr lang="nl-NL" dirty="0"/>
              <a:t>Estimate quantiles (beyond the conditional mean)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0BE48-2845-46B2-84BA-9C2E3761036F}"/>
              </a:ext>
            </a:extLst>
          </p:cNvPr>
          <p:cNvSpPr/>
          <p:nvPr/>
        </p:nvSpPr>
        <p:spPr>
          <a:xfrm>
            <a:off x="2962274" y="1695281"/>
            <a:ext cx="57245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800" dirty="0"/>
              <a:t>For each tree:</a:t>
            </a:r>
          </a:p>
          <a:p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 Bootstraping sample D* from the  training data D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Draw </a:t>
            </a:r>
            <a:r>
              <a:rPr lang="nl-NL" sz="1800" b="1" dirty="0"/>
              <a:t>m*</a:t>
            </a:r>
            <a:r>
              <a:rPr lang="nl-NL" sz="1800" dirty="0"/>
              <a:t> variables randomly from all variables m, pick the best split-point (variable),  split the node.</a:t>
            </a:r>
          </a:p>
        </p:txBody>
      </p:sp>
      <p:pic>
        <p:nvPicPr>
          <p:cNvPr id="9" name="Picture 4" descr="Afbeeldingsresultaat voor random forest tuning parameters">
            <a:extLst>
              <a:ext uri="{FF2B5EF4-FFF2-40B4-BE49-F238E27FC236}">
                <a16:creationId xmlns:a16="http://schemas.microsoft.com/office/drawing/2014/main" id="{C2711AA3-5A1B-4FA1-BBB7-657115F8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3" r="-1159" b="39747"/>
          <a:stretch/>
        </p:blipFill>
        <p:spPr bwMode="auto">
          <a:xfrm>
            <a:off x="745722" y="1368444"/>
            <a:ext cx="1609726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4D1EC-C71F-43C6-BA7B-12DE98C2C2C5}"/>
              </a:ext>
            </a:extLst>
          </p:cNvPr>
          <p:cNvSpPr txBox="1"/>
          <p:nvPr/>
        </p:nvSpPr>
        <p:spPr>
          <a:xfrm>
            <a:off x="3295650" y="585440"/>
            <a:ext cx="72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details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80328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42027-65EF-4B9B-8BF3-E9A9929ED2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86825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05A61-19CB-49E2-9444-B8672B63880B}"/>
              </a:ext>
            </a:extLst>
          </p:cNvPr>
          <p:cNvSpPr/>
          <p:nvPr/>
        </p:nvSpPr>
        <p:spPr>
          <a:xfrm>
            <a:off x="438150" y="749201"/>
            <a:ext cx="82677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/>
              <a:t>Stochastic gradient Boosting (regression) </a:t>
            </a:r>
          </a:p>
          <a:p>
            <a:r>
              <a:rPr lang="en-US" sz="1800" dirty="0">
                <a:solidFill>
                  <a:srgbClr val="333333"/>
                </a:solidFill>
              </a:rPr>
              <a:t>                            -- Reweight based on the previous trees, stage-wise fitting </a:t>
            </a:r>
            <a:endParaRPr lang="nl-NL" sz="1800" dirty="0"/>
          </a:p>
          <a:p>
            <a:endParaRPr lang="en-US" sz="1800" dirty="0">
              <a:solidFill>
                <a:srgbClr val="333333"/>
              </a:solidFill>
            </a:endParaRPr>
          </a:p>
          <a:p>
            <a:r>
              <a:rPr lang="en-US" sz="1800" dirty="0">
                <a:solidFill>
                  <a:srgbClr val="333333"/>
                </a:solidFill>
              </a:rPr>
              <a:t>Each successive tree is built for the prediction residuals of the preceding tree in an adaptive way to reduce bias.</a:t>
            </a:r>
          </a:p>
          <a:p>
            <a:endParaRPr lang="nl-NL" sz="1800" i="1" dirty="0">
              <a:cs typeface="Calibri" panose="020F0502020204030204" pitchFamily="34" charset="0"/>
            </a:endParaRPr>
          </a:p>
          <a:p>
            <a:r>
              <a:rPr lang="en-US" sz="1800" dirty="0">
                <a:cs typeface="Calibri" panose="020F0502020204030204" pitchFamily="34" charset="0"/>
              </a:rPr>
              <a:t>. </a:t>
            </a:r>
            <a:endParaRPr lang="nl-NL" sz="1800" dirty="0"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34A0C-E20B-49E7-8FDE-E94B08DCF05E}"/>
              </a:ext>
            </a:extLst>
          </p:cNvPr>
          <p:cNvSpPr txBox="1"/>
          <p:nvPr/>
        </p:nvSpPr>
        <p:spPr>
          <a:xfrm>
            <a:off x="950927" y="2523729"/>
            <a:ext cx="7877175" cy="22467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nl-NL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initial:</a:t>
            </a:r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y</a:t>
            </a:r>
            <a:endParaRPr 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fit a regression tree to r: g(x)</a:t>
            </a:r>
          </a:p>
          <a:p>
            <a:endParaRPr 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for each tree: </a:t>
            </a: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f(x) </a:t>
            </a:r>
            <a:r>
              <a:rPr lang="nl-NL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e</a:t>
            </a:r>
            <a:r>
              <a:rPr lang="zh-CN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NL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g(x) </a:t>
            </a: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 = r – f(x)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ABC35-E1F2-499B-AEBF-E176C1AB2ED6}"/>
              </a:ext>
            </a:extLst>
          </p:cNvPr>
          <p:cNvSpPr/>
          <p:nvPr/>
        </p:nvSpPr>
        <p:spPr>
          <a:xfrm>
            <a:off x="6447322" y="5058340"/>
            <a:ext cx="23807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dirty="0"/>
              <a:t>(r: residual; e: learning rate)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FFA79C-5350-40A2-AA00-DD756F4F0AC7}"/>
              </a:ext>
            </a:extLst>
          </p:cNvPr>
          <p:cNvSpPr/>
          <p:nvPr/>
        </p:nvSpPr>
        <p:spPr>
          <a:xfrm>
            <a:off x="438150" y="5058340"/>
            <a:ext cx="79821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(Stochastic) Gradient Boosting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approach the gradient of the loss function (e.g. binomial, logistic, poison) by trees.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Each consecutive tree is built for the prediction residuals (from all preceding trees) of an independently drawn random sample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3082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16F94-5B90-4CF0-B680-5547FE9DA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FF650-0E6C-4D98-B0CB-6BDA09F5C379}"/>
              </a:ext>
            </a:extLst>
          </p:cNvPr>
          <p:cNvSpPr/>
          <p:nvPr/>
        </p:nvSpPr>
        <p:spPr>
          <a:xfrm>
            <a:off x="1033462" y="5206999"/>
            <a:ext cx="78581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i="1" dirty="0">
                <a:cs typeface="Calibri" panose="020F0502020204030204" pitchFamily="34" charset="0"/>
              </a:rPr>
              <a:t>Stochastic Gradient Boosting</a:t>
            </a:r>
          </a:p>
          <a:p>
            <a:endParaRPr lang="en-US" dirty="0">
              <a:cs typeface="Calibri" panose="020F0502020204030204" pitchFamily="34" charset="0"/>
            </a:endParaRPr>
          </a:p>
          <a:p>
            <a:r>
              <a:rPr lang="en-US" dirty="0"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  <a:endParaRPr lang="nl-NL" dirty="0"/>
          </a:p>
        </p:txBody>
      </p:sp>
      <p:pic>
        <p:nvPicPr>
          <p:cNvPr id="9218" name="Picture 2" descr="https://cdn-images-1.medium.com/max/800/0*uIa_Dz3czXO5iWyI.">
            <a:extLst>
              <a:ext uri="{FF2B5EF4-FFF2-40B4-BE49-F238E27FC236}">
                <a16:creationId xmlns:a16="http://schemas.microsoft.com/office/drawing/2014/main" id="{46800A2B-E771-4E41-9945-0B707056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173947"/>
            <a:ext cx="43719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D56CC-790E-4290-9BEB-6EEE49783B54}"/>
              </a:ext>
            </a:extLst>
          </p:cNvPr>
          <p:cNvSpPr txBox="1"/>
          <p:nvPr/>
        </p:nvSpPr>
        <p:spPr>
          <a:xfrm>
            <a:off x="3552825" y="536516"/>
            <a:ext cx="5219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000" dirty="0"/>
              <a:t>Learning Rate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912942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F373D-1A62-4C62-92FB-CEA235493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2875810" y="858192"/>
            <a:ext cx="367760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/>
              <a:t>XGboost </a:t>
            </a:r>
          </a:p>
          <a:p>
            <a:pPr algn="ctr">
              <a:buClr>
                <a:schemeClr val="dk1"/>
              </a:buClr>
            </a:pPr>
            <a:r>
              <a:rPr lang="nl-NL" sz="2400" dirty="0"/>
              <a:t>Exteme gradient boosting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1CB1EF6-B56C-48DC-A3C1-4C20505E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05199"/>
            <a:ext cx="65" cy="810398"/>
          </a:xfrm>
          <a:prstGeom prst="rect">
            <a:avLst/>
          </a:prstGeom>
          <a:solidFill>
            <a:srgbClr val="C1E6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5D601-ED09-4C81-AAA8-79BD0F4BFA9E}"/>
              </a:ext>
            </a:extLst>
          </p:cNvPr>
          <p:cNvSpPr/>
          <p:nvPr/>
        </p:nvSpPr>
        <p:spPr>
          <a:xfrm>
            <a:off x="1048374" y="4421797"/>
            <a:ext cx="77223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Arial" panose="020B0604020202020204" pitchFamily="34" charset="0"/>
                <a:ea typeface="inherit"/>
              </a:rPr>
              <a:t>Features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1800" dirty="0">
                <a:solidFill>
                  <a:srgbClr val="333333"/>
                </a:solidFill>
                <a:latin typeface="Arial" panose="020B0604020202020204" pitchFamily="34" charset="0"/>
                <a:ea typeface="inherit"/>
              </a:rPr>
              <a:t>Parallel computation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1800" dirty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Support dense and sparse matrix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1800" dirty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Can costomize objective fucntions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BC5E8-D7BD-4A82-8F37-D0BAF95E70AF}"/>
              </a:ext>
            </a:extLst>
          </p:cNvPr>
          <p:cNvSpPr/>
          <p:nvPr/>
        </p:nvSpPr>
        <p:spPr>
          <a:xfrm>
            <a:off x="3183623" y="30031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800" dirty="0">
                <a:solidFill>
                  <a:schemeClr val="tx1"/>
                </a:solidFill>
                <a:latin typeface="+mn-lt"/>
              </a:rPr>
              <a:t>obj(θ)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=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L(θ)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rgbClr val="009999"/>
                </a:solidFill>
                <a:latin typeface="+mn-lt"/>
              </a:rPr>
              <a:t>Ω(θ)</a:t>
            </a:r>
            <a:br>
              <a:rPr lang="el-GR" sz="1800" dirty="0">
                <a:latin typeface="+mn-lt"/>
              </a:rPr>
            </a:br>
            <a:endParaRPr lang="nl-NL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E011B2-F0B1-4700-A04B-B6E7CB9FAA47}"/>
              </a:ext>
            </a:extLst>
          </p:cNvPr>
          <p:cNvSpPr/>
          <p:nvPr/>
        </p:nvSpPr>
        <p:spPr>
          <a:xfrm>
            <a:off x="1048374" y="1945807"/>
            <a:ext cx="7722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Arial" panose="020B0604020202020204" pitchFamily="34" charset="0"/>
                <a:ea typeface="inherit"/>
              </a:rPr>
              <a:t>Idea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Arial" panose="020B0604020202020204" pitchFamily="34" charset="0"/>
                <a:ea typeface="Open Sans"/>
              </a:rPr>
              <a:t>Not only impurity, but also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227290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1015" y="1131826"/>
            <a:ext cx="795081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nrounds</a:t>
            </a:r>
            <a:r>
              <a:rPr lang="en-US" sz="1800" dirty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b="1" dirty="0"/>
              <a:t> </a:t>
            </a:r>
            <a:r>
              <a:rPr lang="en-US" sz="1800" dirty="0"/>
              <a:t>Controls the maximum number of iterations.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Eta: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learning rate,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must be supported by increase in </a:t>
            </a:r>
            <a:r>
              <a:rPr lang="en-US" sz="1800" dirty="0" err="1"/>
              <a:t>nrounds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max_depth</a:t>
            </a:r>
            <a:r>
              <a:rPr lang="en-US" sz="1800" dirty="0"/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controls the depth of the tree. Larger data sets require deep trees to learn the rules from data.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Gamma: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Controls regularization (or prevents </a:t>
            </a:r>
            <a:r>
              <a:rPr lang="en-US" sz="1800" dirty="0" err="1"/>
              <a:t>overfitting</a:t>
            </a:r>
            <a:r>
              <a:rPr lang="en-US" sz="1800" dirty="0"/>
              <a:t>). 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Higher the value, higher the regularization. Regularization means penalizing large coefficients which don't improve the model's performance.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If you see train error &gt;&gt;  test error, bring gamma into action.</a:t>
            </a:r>
          </a:p>
          <a:p>
            <a:r>
              <a:rPr lang="en-US" sz="1800" dirty="0"/>
              <a:t>Norms: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L1 norm (alpha) and L2 norm (lambda)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097519" y="467900"/>
            <a:ext cx="2565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/>
              <a:t>Hyperparameters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1216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479F3-E0BE-4747-86BA-419CD1B12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86CECA-F61D-4984-8227-4A35C8383177}"/>
              </a:ext>
            </a:extLst>
          </p:cNvPr>
          <p:cNvSpPr txBox="1"/>
          <p:nvPr/>
        </p:nvSpPr>
        <p:spPr>
          <a:xfrm>
            <a:off x="1202707" y="1524000"/>
            <a:ext cx="6219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dirty="0"/>
          </a:p>
          <a:p>
            <a:r>
              <a:rPr lang="nl-NL" sz="1800" dirty="0"/>
              <a:t>Lasso regularization of regression trees</a:t>
            </a:r>
          </a:p>
          <a:p>
            <a:r>
              <a:rPr lang="nl-NL" sz="1800" dirty="0"/>
              <a:t>--- discarding trees that are not useful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EDB1-A50E-498B-B183-583BD8361155}"/>
              </a:ext>
            </a:extLst>
          </p:cNvPr>
          <p:cNvSpPr/>
          <p:nvPr/>
        </p:nvSpPr>
        <p:spPr>
          <a:xfrm>
            <a:off x="3343445" y="722412"/>
            <a:ext cx="2291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/>
              <a:t>Postprocessing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82F22-2FD7-4521-8DD5-BD4E087A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03" y="3210297"/>
            <a:ext cx="640563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681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What can the machine learning methods tell?</a:t>
            </a:r>
            <a:br>
              <a:rPr lang="en-US" sz="2000" dirty="0"/>
            </a:br>
            <a:r>
              <a:rPr lang="en-US" sz="2000" dirty="0"/>
              <a:t>Partial dependence plot, trees, variable importance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2 (2)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6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7D0AF-F4A6-47BD-B1CF-66D023C7E0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11592-B592-42A9-8B7F-987684DBC21C}"/>
              </a:ext>
            </a:extLst>
          </p:cNvPr>
          <p:cNvSpPr/>
          <p:nvPr/>
        </p:nvSpPr>
        <p:spPr>
          <a:xfrm>
            <a:off x="407099" y="1330269"/>
            <a:ext cx="2138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Visualizing a tree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59643C-1995-4076-BFC9-4660BD6AD2FC}"/>
              </a:ext>
            </a:extLst>
          </p:cNvPr>
          <p:cNvSpPr/>
          <p:nvPr/>
        </p:nvSpPr>
        <p:spPr>
          <a:xfrm>
            <a:off x="7120426" y="103788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nl-NL" dirty="0"/>
              <a:t>ROAD_M345: secondry </a:t>
            </a:r>
          </a:p>
          <a:p>
            <a:pPr fontAlgn="ctr"/>
            <a:r>
              <a:rPr lang="nl-NL" dirty="0"/>
              <a:t>and local roads</a:t>
            </a:r>
          </a:p>
          <a:p>
            <a:r>
              <a:rPr lang="nl-NL" dirty="0"/>
              <a:t>Pop_: population</a:t>
            </a:r>
          </a:p>
          <a:p>
            <a:pPr fontAlgn="ctr"/>
            <a:r>
              <a:rPr lang="nl-NL" dirty="0"/>
              <a:t>ROAD_2: primary roads</a:t>
            </a:r>
          </a:p>
          <a:p>
            <a:pPr fontAlgn="ctr"/>
            <a:r>
              <a:rPr lang="nl-NL" dirty="0"/>
              <a:t>ROAD_1: highway </a:t>
            </a:r>
          </a:p>
          <a:p>
            <a:pPr fontAlgn="ctr"/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24846-8E28-44B1-93F2-0B26E78CC733}"/>
              </a:ext>
            </a:extLst>
          </p:cNvPr>
          <p:cNvSpPr/>
          <p:nvPr/>
        </p:nvSpPr>
        <p:spPr>
          <a:xfrm flipH="1" flipV="1">
            <a:off x="1770076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96789-AB60-4832-A66F-50A090C474CC}"/>
              </a:ext>
            </a:extLst>
          </p:cNvPr>
          <p:cNvSpPr/>
          <p:nvPr/>
        </p:nvSpPr>
        <p:spPr>
          <a:xfrm flipH="1" flipV="1">
            <a:off x="4194495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E87FE-52D0-4F56-9B1A-E6F7DFFC884C}"/>
              </a:ext>
            </a:extLst>
          </p:cNvPr>
          <p:cNvSpPr/>
          <p:nvPr/>
        </p:nvSpPr>
        <p:spPr>
          <a:xfrm flipH="1" flipV="1">
            <a:off x="6539380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7C982-AE38-4739-B55D-5BBA492234D8}"/>
              </a:ext>
            </a:extLst>
          </p:cNvPr>
          <p:cNvSpPr/>
          <p:nvPr/>
        </p:nvSpPr>
        <p:spPr>
          <a:xfrm>
            <a:off x="2665869" y="303741"/>
            <a:ext cx="38122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A closer look at the model 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6839A-C43E-40EC-BF53-9653360C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9" y="1864325"/>
            <a:ext cx="6537121" cy="43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8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A88BC-1F57-4783-A4BA-92EB35711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DD4C5-D154-49BC-9375-CC8FB429A74D}"/>
              </a:ext>
            </a:extLst>
          </p:cNvPr>
          <p:cNvSpPr txBox="1">
            <a:spLocks/>
          </p:cNvSpPr>
          <p:nvPr/>
        </p:nvSpPr>
        <p:spPr>
          <a:xfrm>
            <a:off x="619125" y="945862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Partial dependence</a:t>
            </a:r>
            <a:r>
              <a:rPr lang="en-US" sz="2400" dirty="0">
                <a:latin typeface="+mj-lt"/>
              </a:rPr>
              <a:t>.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2A7A5E-B47B-4905-AE9C-C224B6C83976}"/>
              </a:ext>
            </a:extLst>
          </p:cNvPr>
          <p:cNvSpPr/>
          <p:nvPr/>
        </p:nvSpPr>
        <p:spPr>
          <a:xfrm>
            <a:off x="2152650" y="1552594"/>
            <a:ext cx="771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-- Shows the relationship between the target and a feature.  </a:t>
            </a:r>
            <a:endParaRPr lang="nl-NL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EBF05-8138-417A-AD81-11D5D63963FF}"/>
              </a:ext>
            </a:extLst>
          </p:cNvPr>
          <p:cNvSpPr/>
          <p:nvPr/>
        </p:nvSpPr>
        <p:spPr>
          <a:xfrm>
            <a:off x="876300" y="528830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+mj-lt"/>
              </a:rPr>
              <a:t>Assumption:  the features in C are not correlated with the features in S</a:t>
            </a:r>
            <a:endParaRPr lang="nl-NL" sz="18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DED340-AF0A-4964-9C72-932C75A9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47" y="2301841"/>
            <a:ext cx="6809076" cy="7936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93B8C-52A4-4D8D-ADB4-8E5C9553C53D}"/>
              </a:ext>
            </a:extLst>
          </p:cNvPr>
          <p:cNvSpPr/>
          <p:nvPr/>
        </p:nvSpPr>
        <p:spPr>
          <a:xfrm>
            <a:off x="962025" y="3484512"/>
            <a:ext cx="754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Xs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 : the features of the partial dependence function </a:t>
            </a:r>
          </a:p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Xc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:  the other features used in the machine learning model 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Marginalizing the model output over the distribution of the features in set C,</a:t>
            </a:r>
            <a:endParaRPr lang="nl-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403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4956-EB3D-465C-9272-32D37E9FF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7DA15-D7DC-4634-A444-E9740F6E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7" y="1408505"/>
            <a:ext cx="8905425" cy="43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9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Introduction and data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1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F648B2-7277-4EF3-8CB5-05DA55A6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973"/>
            <a:ext cx="9144000" cy="5354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4CA00-7C76-4EEB-8D86-9FFA862DEBBD}"/>
              </a:ext>
            </a:extLst>
          </p:cNvPr>
          <p:cNvSpPr txBox="1"/>
          <p:nvPr/>
        </p:nvSpPr>
        <p:spPr>
          <a:xfrm>
            <a:off x="571500" y="628850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8254FA-2B35-401D-90AE-678147EAD694}"/>
              </a:ext>
            </a:extLst>
          </p:cNvPr>
          <p:cNvCxnSpPr/>
          <p:nvPr/>
        </p:nvCxnSpPr>
        <p:spPr>
          <a:xfrm>
            <a:off x="790575" y="9429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BCB19-2F28-45EB-8C44-8B35647CCF46}"/>
              </a:ext>
            </a:extLst>
          </p:cNvPr>
          <p:cNvCxnSpPr/>
          <p:nvPr/>
        </p:nvCxnSpPr>
        <p:spPr>
          <a:xfrm>
            <a:off x="666750" y="942975"/>
            <a:ext cx="0" cy="5267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391D33-F836-4A39-A772-D3068B3A1FB3}"/>
              </a:ext>
            </a:extLst>
          </p:cNvPr>
          <p:cNvCxnSpPr>
            <a:cxnSpLocks/>
          </p:cNvCxnSpPr>
          <p:nvPr/>
        </p:nvCxnSpPr>
        <p:spPr>
          <a:xfrm flipV="1">
            <a:off x="4876800" y="2628901"/>
            <a:ext cx="0" cy="36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54419A-3CAC-4FE6-B144-16DF13D28D4B}"/>
              </a:ext>
            </a:extLst>
          </p:cNvPr>
          <p:cNvSpPr txBox="1"/>
          <p:nvPr/>
        </p:nvSpPr>
        <p:spPr>
          <a:xfrm>
            <a:off x="4591050" y="6289509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120000m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46D4B0-5457-4327-A155-B5EFABEB1B9C}"/>
              </a:ext>
            </a:extLst>
          </p:cNvPr>
          <p:cNvCxnSpPr>
            <a:cxnSpLocks/>
          </p:cNvCxnSpPr>
          <p:nvPr/>
        </p:nvCxnSpPr>
        <p:spPr>
          <a:xfrm flipV="1">
            <a:off x="8258175" y="4258177"/>
            <a:ext cx="0" cy="203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C470D8-1B8F-4F6C-8A0D-BC5059B8D809}"/>
              </a:ext>
            </a:extLst>
          </p:cNvPr>
          <p:cNvSpPr txBox="1"/>
          <p:nvPr/>
        </p:nvSpPr>
        <p:spPr>
          <a:xfrm>
            <a:off x="7915275" y="6288506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</a:t>
            </a:r>
            <a:r>
              <a:rPr lang="nl-NL" dirty="0"/>
              <a:t>000m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EBD44-5C85-483D-849F-BCF8AF3BD8D8}"/>
              </a:ext>
            </a:extLst>
          </p:cNvPr>
          <p:cNvSpPr txBox="1"/>
          <p:nvPr/>
        </p:nvSpPr>
        <p:spPr>
          <a:xfrm>
            <a:off x="857250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3DAB9-2F32-4A59-B017-CE206B6714D3}"/>
              </a:ext>
            </a:extLst>
          </p:cNvPr>
          <p:cNvSpPr txBox="1"/>
          <p:nvPr/>
        </p:nvSpPr>
        <p:spPr>
          <a:xfrm>
            <a:off x="4019550" y="414601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A5BC7-7612-4203-AB9D-6E948D39BC17}"/>
              </a:ext>
            </a:extLst>
          </p:cNvPr>
          <p:cNvSpPr txBox="1"/>
          <p:nvPr/>
        </p:nvSpPr>
        <p:spPr>
          <a:xfrm>
            <a:off x="6724651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F5427-55C9-453E-9E3C-A9111194C376}"/>
              </a:ext>
            </a:extLst>
          </p:cNvPr>
          <p:cNvSpPr txBox="1"/>
          <p:nvPr/>
        </p:nvSpPr>
        <p:spPr>
          <a:xfrm rot="5400000">
            <a:off x="7783415" y="1761639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12DC55-B6C9-42EF-8DFB-9DECCECAFAC0}"/>
              </a:ext>
            </a:extLst>
          </p:cNvPr>
          <p:cNvSpPr txBox="1"/>
          <p:nvPr/>
        </p:nvSpPr>
        <p:spPr>
          <a:xfrm rot="5400000">
            <a:off x="7783415" y="3537048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3B106-76B8-4057-9A77-F08803099EC8}"/>
              </a:ext>
            </a:extLst>
          </p:cNvPr>
          <p:cNvSpPr txBox="1"/>
          <p:nvPr/>
        </p:nvSpPr>
        <p:spPr>
          <a:xfrm rot="5400000">
            <a:off x="7773890" y="523513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61D9A-1DBD-4D11-9704-E5C9BEF028C5}"/>
              </a:ext>
            </a:extLst>
          </p:cNvPr>
          <p:cNvSpPr txBox="1"/>
          <p:nvPr/>
        </p:nvSpPr>
        <p:spPr>
          <a:xfrm>
            <a:off x="4152900" y="1392307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3F524D-72E4-411B-8736-70A2CE1410F4}"/>
              </a:ext>
            </a:extLst>
          </p:cNvPr>
          <p:cNvSpPr txBox="1"/>
          <p:nvPr/>
        </p:nvSpPr>
        <p:spPr>
          <a:xfrm>
            <a:off x="6753225" y="3167716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AF9FF-F168-45B3-BFB5-7CB4AE49D61F}"/>
              </a:ext>
            </a:extLst>
          </p:cNvPr>
          <p:cNvSpPr txBox="1"/>
          <p:nvPr/>
        </p:nvSpPr>
        <p:spPr>
          <a:xfrm>
            <a:off x="6667500" y="1574670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0.16</a:t>
            </a:r>
          </a:p>
        </p:txBody>
      </p:sp>
    </p:spTree>
    <p:extLst>
      <p:ext uri="{BB962C8B-B14F-4D97-AF65-F5344CB8AC3E}">
        <p14:creationId xmlns:p14="http://schemas.microsoft.com/office/powerpoint/2010/main" val="4055287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48ADE6-FB99-4EA0-B69E-24F441C9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73" y="3389677"/>
            <a:ext cx="4301592" cy="2654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36848E-9A05-4A5C-AAEF-37E2E2D2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18" y="1012900"/>
            <a:ext cx="4007798" cy="2473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4692C4-30C4-4B8A-80C6-E0A98F9C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4" y="3348371"/>
            <a:ext cx="4007799" cy="2473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C89468-0755-42D7-9C66-B51D1C75D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4" y="955616"/>
            <a:ext cx="4007798" cy="2473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9B6DE-0ED5-471A-9BC3-72EA723E5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089DE60-89F7-439C-862E-2DD0C2A664D6}"/>
              </a:ext>
            </a:extLst>
          </p:cNvPr>
          <p:cNvSpPr txBox="1">
            <a:spLocks/>
          </p:cNvSpPr>
          <p:nvPr/>
        </p:nvSpPr>
        <p:spPr>
          <a:xfrm>
            <a:off x="1466850" y="659206"/>
            <a:ext cx="6248401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Linear regression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55A91-5838-4B98-927A-8435F80BCD0C}"/>
              </a:ext>
            </a:extLst>
          </p:cNvPr>
          <p:cNvSpPr txBox="1"/>
          <p:nvPr/>
        </p:nvSpPr>
        <p:spPr>
          <a:xfrm>
            <a:off x="5706921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4991F-7D3F-48F0-B4C0-1FF36C8A09A8}"/>
              </a:ext>
            </a:extLst>
          </p:cNvPr>
          <p:cNvSpPr txBox="1"/>
          <p:nvPr/>
        </p:nvSpPr>
        <p:spPr>
          <a:xfrm>
            <a:off x="1205904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8188A-4B76-43C5-A7EA-2572C6535C57}"/>
              </a:ext>
            </a:extLst>
          </p:cNvPr>
          <p:cNvSpPr txBox="1"/>
          <p:nvPr/>
        </p:nvSpPr>
        <p:spPr>
          <a:xfrm>
            <a:off x="1402563" y="560755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7524-C60E-4904-ACBE-6966C070399C}"/>
              </a:ext>
            </a:extLst>
          </p:cNvPr>
          <p:cNvSpPr txBox="1"/>
          <p:nvPr/>
        </p:nvSpPr>
        <p:spPr>
          <a:xfrm rot="16200000">
            <a:off x="3233008" y="441106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30C17-2C87-4477-9C42-1D9BF4197DBD}"/>
              </a:ext>
            </a:extLst>
          </p:cNvPr>
          <p:cNvSpPr txBox="1"/>
          <p:nvPr/>
        </p:nvSpPr>
        <p:spPr>
          <a:xfrm>
            <a:off x="5373546" y="589048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54E33-70CB-49F4-A2FA-04568CBBC45D}"/>
              </a:ext>
            </a:extLst>
          </p:cNvPr>
          <p:cNvCxnSpPr>
            <a:cxnSpLocks/>
          </p:cNvCxnSpPr>
          <p:nvPr/>
        </p:nvCxnSpPr>
        <p:spPr>
          <a:xfrm flipH="1">
            <a:off x="4677435" y="4091438"/>
            <a:ext cx="186471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2A5B2C-4979-4403-915A-59CBE9581DF0}"/>
              </a:ext>
            </a:extLst>
          </p:cNvPr>
          <p:cNvCxnSpPr>
            <a:cxnSpLocks/>
          </p:cNvCxnSpPr>
          <p:nvPr/>
        </p:nvCxnSpPr>
        <p:spPr>
          <a:xfrm>
            <a:off x="6542149" y="4091438"/>
            <a:ext cx="0" cy="151611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19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2C14-D728-4054-8D05-EFBAD89F1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2DA5-5EEC-41C7-8839-AD0EFBD1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3" y="1322055"/>
            <a:ext cx="8868894" cy="513795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F2DF870-2369-4A56-A77D-422058E96A6C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Random forest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6089ED-A6D3-4574-ACCE-E709BFD4B31D}"/>
              </a:ext>
            </a:extLst>
          </p:cNvPr>
          <p:cNvCxnSpPr/>
          <p:nvPr/>
        </p:nvCxnSpPr>
        <p:spPr>
          <a:xfrm>
            <a:off x="1114425" y="32861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1679A6-1754-415E-B599-F4BFEC00581D}"/>
              </a:ext>
            </a:extLst>
          </p:cNvPr>
          <p:cNvSpPr txBox="1"/>
          <p:nvPr/>
        </p:nvSpPr>
        <p:spPr>
          <a:xfrm>
            <a:off x="952500" y="291926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40D85D-F27A-4BC5-8138-7F08B55AD811}"/>
              </a:ext>
            </a:extLst>
          </p:cNvPr>
          <p:cNvCxnSpPr/>
          <p:nvPr/>
        </p:nvCxnSpPr>
        <p:spPr>
          <a:xfrm>
            <a:off x="2771775" y="15335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270D11-7281-4E0C-8BC9-D732DE2512E8}"/>
              </a:ext>
            </a:extLst>
          </p:cNvPr>
          <p:cNvSpPr txBox="1"/>
          <p:nvPr/>
        </p:nvSpPr>
        <p:spPr>
          <a:xfrm>
            <a:off x="2390774" y="1165792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B6F630-0B00-4B03-AC9C-54D38ECE613B}"/>
              </a:ext>
            </a:extLst>
          </p:cNvPr>
          <p:cNvCxnSpPr/>
          <p:nvPr/>
        </p:nvCxnSpPr>
        <p:spPr>
          <a:xfrm>
            <a:off x="7820025" y="1543050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1BC77E-A1BB-4797-9D44-46F07DB42DC9}"/>
              </a:ext>
            </a:extLst>
          </p:cNvPr>
          <p:cNvSpPr txBox="1"/>
          <p:nvPr/>
        </p:nvSpPr>
        <p:spPr>
          <a:xfrm>
            <a:off x="7486656" y="1228955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416B-5D36-4001-8C09-103A8336387E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7729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AC103-A96D-4A9D-A188-95FCD1531494}"/>
              </a:ext>
            </a:extLst>
          </p:cNvPr>
          <p:cNvCxnSpPr>
            <a:cxnSpLocks/>
          </p:cNvCxnSpPr>
          <p:nvPr/>
        </p:nvCxnSpPr>
        <p:spPr>
          <a:xfrm flipH="1">
            <a:off x="4943475" y="350420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F955DB-426A-491D-B0A2-E645A6C39B64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215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6C6CBE-B8F0-4B8D-9D4A-E6D94AEF9A5D}"/>
              </a:ext>
            </a:extLst>
          </p:cNvPr>
          <p:cNvCxnSpPr>
            <a:cxnSpLocks/>
          </p:cNvCxnSpPr>
          <p:nvPr/>
        </p:nvCxnSpPr>
        <p:spPr>
          <a:xfrm>
            <a:off x="2619374" y="5143868"/>
            <a:ext cx="0" cy="85824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803F23-ED68-4D35-9B63-3C184028E5BF}"/>
              </a:ext>
            </a:extLst>
          </p:cNvPr>
          <p:cNvCxnSpPr>
            <a:cxnSpLocks/>
          </p:cNvCxnSpPr>
          <p:nvPr/>
        </p:nvCxnSpPr>
        <p:spPr>
          <a:xfrm flipH="1">
            <a:off x="571500" y="514386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B2302C-19ED-4A05-80A7-288660D109E8}"/>
              </a:ext>
            </a:extLst>
          </p:cNvPr>
          <p:cNvSpPr txBox="1"/>
          <p:nvPr/>
        </p:nvSpPr>
        <p:spPr>
          <a:xfrm>
            <a:off x="457201" y="1218582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4A8A3-B965-492E-8AEE-C96F02E7FA6A}"/>
              </a:ext>
            </a:extLst>
          </p:cNvPr>
          <p:cNvSpPr txBox="1"/>
          <p:nvPr/>
        </p:nvSpPr>
        <p:spPr>
          <a:xfrm>
            <a:off x="4943475" y="120905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00A71A-9D4B-46F4-97F0-2FD0EC5AF878}"/>
              </a:ext>
            </a:extLst>
          </p:cNvPr>
          <p:cNvSpPr txBox="1"/>
          <p:nvPr/>
        </p:nvSpPr>
        <p:spPr>
          <a:xfrm>
            <a:off x="1911953" y="450271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B4009-CD5C-4EBC-9695-69CE349FA08C}"/>
              </a:ext>
            </a:extLst>
          </p:cNvPr>
          <p:cNvSpPr txBox="1"/>
          <p:nvPr/>
        </p:nvSpPr>
        <p:spPr>
          <a:xfrm>
            <a:off x="5845547" y="453776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099F0-519D-4D34-912A-C07B048A6AD6}"/>
              </a:ext>
            </a:extLst>
          </p:cNvPr>
          <p:cNvSpPr txBox="1"/>
          <p:nvPr/>
        </p:nvSpPr>
        <p:spPr>
          <a:xfrm rot="16200000">
            <a:off x="3623745" y="3556688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3ECEB-E46E-4579-9724-86F39EDCDEAF}"/>
              </a:ext>
            </a:extLst>
          </p:cNvPr>
          <p:cNvSpPr txBox="1"/>
          <p:nvPr/>
        </p:nvSpPr>
        <p:spPr>
          <a:xfrm>
            <a:off x="1638299" y="6204614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2417CD-CF82-44FB-AFAE-0997E9676232}"/>
              </a:ext>
            </a:extLst>
          </p:cNvPr>
          <p:cNvSpPr txBox="1"/>
          <p:nvPr/>
        </p:nvSpPr>
        <p:spPr>
          <a:xfrm rot="16200000">
            <a:off x="-780437" y="52641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4D8E9-A79F-4628-AD96-2C3C73543C96}"/>
              </a:ext>
            </a:extLst>
          </p:cNvPr>
          <p:cNvSpPr txBox="1"/>
          <p:nvPr/>
        </p:nvSpPr>
        <p:spPr>
          <a:xfrm>
            <a:off x="4459254" y="4905509"/>
            <a:ext cx="44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  <a:endParaRPr lang="nl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4AC2A-C6A4-4A76-B65D-8E02554DACAA}"/>
              </a:ext>
            </a:extLst>
          </p:cNvPr>
          <p:cNvSpPr txBox="1"/>
          <p:nvPr/>
        </p:nvSpPr>
        <p:spPr>
          <a:xfrm>
            <a:off x="839295" y="6179826"/>
            <a:ext cx="75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</a:t>
            </a:r>
            <a:endParaRPr lang="nl-NL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3F003D-545C-4FFA-A122-FE88D5143F3D}"/>
              </a:ext>
            </a:extLst>
          </p:cNvPr>
          <p:cNvCxnSpPr>
            <a:cxnSpLocks/>
          </p:cNvCxnSpPr>
          <p:nvPr/>
        </p:nvCxnSpPr>
        <p:spPr>
          <a:xfrm>
            <a:off x="1214826" y="6002110"/>
            <a:ext cx="0" cy="190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31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D7CDF-5567-491C-9ADF-073E834696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24905" y="647923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8FF4C-C5B4-40E6-9C69-85855387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729035"/>
            <a:ext cx="8896350" cy="4626102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964F4DD3-1177-481F-9B09-875D60CA72A9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stochastic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20724-06B9-4EFC-8694-9778B233D2DD}"/>
              </a:ext>
            </a:extLst>
          </p:cNvPr>
          <p:cNvCxnSpPr>
            <a:cxnSpLocks/>
          </p:cNvCxnSpPr>
          <p:nvPr/>
        </p:nvCxnSpPr>
        <p:spPr>
          <a:xfrm>
            <a:off x="1114425" y="4293791"/>
            <a:ext cx="0" cy="1753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0B7342-E6DA-41C8-ACA0-20A6F7F55FA8}"/>
              </a:ext>
            </a:extLst>
          </p:cNvPr>
          <p:cNvSpPr txBox="1"/>
          <p:nvPr/>
        </p:nvSpPr>
        <p:spPr>
          <a:xfrm>
            <a:off x="942975" y="3950692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E8C835-A8F4-4394-AD20-F1FF33B7377D}"/>
              </a:ext>
            </a:extLst>
          </p:cNvPr>
          <p:cNvCxnSpPr>
            <a:cxnSpLocks/>
          </p:cNvCxnSpPr>
          <p:nvPr/>
        </p:nvCxnSpPr>
        <p:spPr>
          <a:xfrm>
            <a:off x="2771775" y="1972667"/>
            <a:ext cx="0" cy="177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910100-53CD-482E-8EA0-5C09CCABA037}"/>
              </a:ext>
            </a:extLst>
          </p:cNvPr>
          <p:cNvSpPr txBox="1"/>
          <p:nvPr/>
        </p:nvSpPr>
        <p:spPr>
          <a:xfrm>
            <a:off x="2390774" y="1604934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21414B-6043-4946-9E7F-A1E8CCD78E64}"/>
              </a:ext>
            </a:extLst>
          </p:cNvPr>
          <p:cNvCxnSpPr>
            <a:cxnSpLocks/>
          </p:cNvCxnSpPr>
          <p:nvPr/>
        </p:nvCxnSpPr>
        <p:spPr>
          <a:xfrm>
            <a:off x="7972425" y="1972667"/>
            <a:ext cx="0" cy="176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6DFE7E-8F69-44E1-A323-4F7F517557E5}"/>
              </a:ext>
            </a:extLst>
          </p:cNvPr>
          <p:cNvSpPr txBox="1"/>
          <p:nvPr/>
        </p:nvSpPr>
        <p:spPr>
          <a:xfrm>
            <a:off x="7696207" y="1602233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867C4F-2A81-4000-BF0F-E18A980D1A44}"/>
              </a:ext>
            </a:extLst>
          </p:cNvPr>
          <p:cNvCxnSpPr>
            <a:cxnSpLocks/>
          </p:cNvCxnSpPr>
          <p:nvPr/>
        </p:nvCxnSpPr>
        <p:spPr>
          <a:xfrm>
            <a:off x="7181850" y="4628158"/>
            <a:ext cx="0" cy="14192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622677-A07C-48E4-B49B-0FB41F4C4E8E}"/>
              </a:ext>
            </a:extLst>
          </p:cNvPr>
          <p:cNvCxnSpPr>
            <a:cxnSpLocks/>
          </p:cNvCxnSpPr>
          <p:nvPr/>
        </p:nvCxnSpPr>
        <p:spPr>
          <a:xfrm flipH="1">
            <a:off x="5010151" y="4628158"/>
            <a:ext cx="220027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041E3E-506E-4625-8CC7-AFCD8419BED4}"/>
              </a:ext>
            </a:extLst>
          </p:cNvPr>
          <p:cNvSpPr txBox="1"/>
          <p:nvPr/>
        </p:nvSpPr>
        <p:spPr>
          <a:xfrm>
            <a:off x="428625" y="157514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01DBA-EAEA-4109-9157-F7B64F3DFAC8}"/>
              </a:ext>
            </a:extLst>
          </p:cNvPr>
          <p:cNvSpPr txBox="1"/>
          <p:nvPr/>
        </p:nvSpPr>
        <p:spPr>
          <a:xfrm>
            <a:off x="4919664" y="1573933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24AE96-8B4F-45D9-ABEB-039CAADB2447}"/>
              </a:ext>
            </a:extLst>
          </p:cNvPr>
          <p:cNvSpPr txBox="1"/>
          <p:nvPr/>
        </p:nvSpPr>
        <p:spPr>
          <a:xfrm>
            <a:off x="428624" y="623657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C1288-250E-4EF4-BDB1-2973A6A078D2}"/>
              </a:ext>
            </a:extLst>
          </p:cNvPr>
          <p:cNvSpPr txBox="1"/>
          <p:nvPr/>
        </p:nvSpPr>
        <p:spPr>
          <a:xfrm>
            <a:off x="6429377" y="62365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D5F93-14EE-41A7-9929-C7D6B7A0BD2E}"/>
              </a:ext>
            </a:extLst>
          </p:cNvPr>
          <p:cNvSpPr txBox="1"/>
          <p:nvPr/>
        </p:nvSpPr>
        <p:spPr>
          <a:xfrm rot="16200000">
            <a:off x="3638551" y="4882281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539968-DFDD-4217-BE99-7B730380C04A}"/>
              </a:ext>
            </a:extLst>
          </p:cNvPr>
          <p:cNvSpPr/>
          <p:nvPr/>
        </p:nvSpPr>
        <p:spPr>
          <a:xfrm rot="5400000">
            <a:off x="6786455" y="5919201"/>
            <a:ext cx="133561" cy="7143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3038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predicting and results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16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57" r="28458" b="1481"/>
          <a:stretch/>
        </p:blipFill>
        <p:spPr>
          <a:xfrm>
            <a:off x="4001888" y="3580999"/>
            <a:ext cx="4248854" cy="20463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6465820" y="1741932"/>
            <a:ext cx="1290738" cy="969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nl-NL" altLang="zh-CN" sz="1800" dirty="0"/>
          </a:p>
          <a:p>
            <a:pPr fontAlgn="base"/>
            <a:r>
              <a:rPr lang="nl-NL" altLang="zh-CN" sz="1800" dirty="0"/>
              <a:t> </a:t>
            </a:r>
          </a:p>
          <a:p>
            <a:pPr fontAlgn="base"/>
            <a:r>
              <a:rPr lang="nl-NL" altLang="zh-CN" sz="2100" dirty="0">
                <a:latin typeface="+mj-lt"/>
              </a:rPr>
              <a:t>Germany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5924361" y="3231699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7721229" y="3231699"/>
            <a:ext cx="804627" cy="2487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18D18-49CB-4C55-9D1B-BEAA0D1E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5" y="907156"/>
            <a:ext cx="5129254" cy="514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671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AD50C3-FC58-4AAA-8BB6-6BD19A578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0" t="1101" b="-1"/>
          <a:stretch/>
        </p:blipFill>
        <p:spPr>
          <a:xfrm>
            <a:off x="2516697" y="1710505"/>
            <a:ext cx="4235526" cy="42902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8BE100-DFAD-4CAC-B2C6-30AAC385C253}"/>
              </a:ext>
            </a:extLst>
          </p:cNvPr>
          <p:cNvSpPr/>
          <p:nvPr/>
        </p:nvSpPr>
        <p:spPr>
          <a:xfrm>
            <a:off x="4001782" y="1156015"/>
            <a:ext cx="136608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100" dirty="0">
                <a:latin typeface="+mj-lt"/>
                <a:cs typeface="Calibri" panose="020F0502020204030204" pitchFamily="34" charset="0"/>
              </a:rPr>
              <a:t> Germany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C554A-DF8E-4203-BDCF-D7BCD3567239}"/>
              </a:ext>
            </a:extLst>
          </p:cNvPr>
          <p:cNvSpPr txBox="1"/>
          <p:nvPr/>
        </p:nvSpPr>
        <p:spPr>
          <a:xfrm>
            <a:off x="7078211" y="2828089"/>
            <a:ext cx="1837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RMSE: root mean squared error</a:t>
            </a:r>
          </a:p>
          <a:p>
            <a:r>
              <a:rPr lang="nl-NL" sz="1050" dirty="0"/>
              <a:t>MAE: mean absolute error</a:t>
            </a:r>
          </a:p>
          <a:p>
            <a:r>
              <a:rPr lang="nl-NL" sz="1050" dirty="0"/>
              <a:t>IQR: interquartile range</a:t>
            </a:r>
          </a:p>
          <a:p>
            <a:endParaRPr lang="nl-NL" sz="1050" dirty="0"/>
          </a:p>
          <a:p>
            <a:r>
              <a:rPr lang="nl-NL" sz="1050" dirty="0"/>
              <a:t>LM: Multiple linear regression</a:t>
            </a:r>
          </a:p>
          <a:p>
            <a:r>
              <a:rPr lang="nl-NL" sz="1050" dirty="0"/>
              <a:t>RF: random forest</a:t>
            </a:r>
          </a:p>
          <a:p>
            <a:r>
              <a:rPr lang="nl-NL" sz="1050" dirty="0"/>
              <a:t>SGB: Stochastic gradient boosting</a:t>
            </a:r>
          </a:p>
          <a:p>
            <a:r>
              <a:rPr lang="nl-NL" sz="1050" dirty="0"/>
              <a:t>XGB: xgboost</a:t>
            </a:r>
          </a:p>
          <a:p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488469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4D68F8-E278-410B-AF76-CC0EDE1259A6}"/>
              </a:ext>
            </a:extLst>
          </p:cNvPr>
          <p:cNvGraphicFramePr>
            <a:graphicFrameLocks noGrp="1"/>
          </p:cNvGraphicFramePr>
          <p:nvPr/>
        </p:nvGraphicFramePr>
        <p:xfrm>
          <a:off x="4937578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r>
                        <a:rPr lang="nl-NL" sz="1200" dirty="0"/>
                        <a:t>Global model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427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Forest*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B349C2-97FD-4B3E-AF21-08CF57ED994F}"/>
              </a:ext>
            </a:extLst>
          </p:cNvPr>
          <p:cNvGraphicFramePr>
            <a:graphicFrameLocks noGrp="1"/>
          </p:cNvGraphicFramePr>
          <p:nvPr/>
        </p:nvGraphicFramePr>
        <p:xfrm>
          <a:off x="2793414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nl-NL" sz="1200" dirty="0"/>
                        <a:t>National model of Germany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3909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Primary road 25m,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25m,  50 m, 100 m, 300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 road 25m,  50 m, 100 m, 300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</a:t>
                      </a: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road 25m, </a:t>
                      </a:r>
                      <a:r>
                        <a:rPr lang="nl-NL" sz="1200" dirty="0"/>
                        <a:t>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100 m, 300m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2492B6F-A6DE-457C-98C8-B5AD9F52971B}"/>
              </a:ext>
            </a:extLst>
          </p:cNvPr>
          <p:cNvSpPr/>
          <p:nvPr/>
        </p:nvSpPr>
        <p:spPr>
          <a:xfrm>
            <a:off x="2703545" y="1330085"/>
            <a:ext cx="3736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Important emition-related variables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F5602-1330-4548-AD8D-B8BC2E2AF7AB}"/>
              </a:ext>
            </a:extLst>
          </p:cNvPr>
          <p:cNvSpPr txBox="1"/>
          <p:nvPr/>
        </p:nvSpPr>
        <p:spPr>
          <a:xfrm>
            <a:off x="4937578" y="2795099"/>
            <a:ext cx="2340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*Highway 100 m ranked 26</a:t>
            </a:r>
          </a:p>
        </p:txBody>
      </p:sp>
    </p:spTree>
    <p:extLst>
      <p:ext uri="{BB962C8B-B14F-4D97-AF65-F5344CB8AC3E}">
        <p14:creationId xmlns:p14="http://schemas.microsoft.com/office/powerpoint/2010/main" val="999413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2858D-6B03-479E-B2BC-7763CF66A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9" t="14744" r="24438" b="7087"/>
          <a:stretch/>
        </p:blipFill>
        <p:spPr>
          <a:xfrm>
            <a:off x="5754203" y="2478712"/>
            <a:ext cx="2529281" cy="2890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EE2FBF-452F-4511-A247-6CBF760C3F50}"/>
              </a:ext>
            </a:extLst>
          </p:cNvPr>
          <p:cNvSpPr/>
          <p:nvPr/>
        </p:nvSpPr>
        <p:spPr>
          <a:xfrm>
            <a:off x="6334922" y="1679207"/>
            <a:ext cx="225455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1800" dirty="0"/>
              <a:t> </a:t>
            </a:r>
            <a:r>
              <a:rPr lang="nl-NL" altLang="zh-CN" sz="2100" dirty="0">
                <a:latin typeface="+mj-lt"/>
              </a:rPr>
              <a:t>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78E17B-1A2F-41E2-90B8-4BB78057F46D}"/>
              </a:ext>
            </a:extLst>
          </p:cNvPr>
          <p:cNvSpPr/>
          <p:nvPr/>
        </p:nvSpPr>
        <p:spPr>
          <a:xfrm>
            <a:off x="6214217" y="4542189"/>
            <a:ext cx="804627" cy="248758"/>
          </a:xfrm>
          <a:prstGeom prst="rect">
            <a:avLst/>
          </a:prstGeom>
          <a:solidFill>
            <a:srgbClr val="F57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highway</a:t>
            </a:r>
            <a:endParaRPr lang="nl-NL" sz="105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CDF59-BEC9-4B51-9E7D-2A6AB1668BCA}"/>
              </a:ext>
            </a:extLst>
          </p:cNvPr>
          <p:cNvSpPr/>
          <p:nvPr/>
        </p:nvSpPr>
        <p:spPr>
          <a:xfrm>
            <a:off x="8111491" y="3180243"/>
            <a:ext cx="804627" cy="2487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CDB4F-FA19-45C5-ADB5-6BF3A0B20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6"/>
          <a:stretch/>
        </p:blipFill>
        <p:spPr>
          <a:xfrm>
            <a:off x="-64707" y="938732"/>
            <a:ext cx="55511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26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01C651-F697-4A0E-AC58-525E8E2F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905" y="2969431"/>
            <a:ext cx="3017522" cy="2259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44843-DEA8-4A7C-8BBD-F79D8330D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300" y="857250"/>
            <a:ext cx="5725205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C1B332-B230-43A8-A93C-DAC124631296}"/>
              </a:ext>
            </a:extLst>
          </p:cNvPr>
          <p:cNvSpPr/>
          <p:nvPr/>
        </p:nvSpPr>
        <p:spPr>
          <a:xfrm>
            <a:off x="6066457" y="2845051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594D3-7B2F-4980-838D-B18BB395BC66}"/>
              </a:ext>
            </a:extLst>
          </p:cNvPr>
          <p:cNvSpPr/>
          <p:nvPr/>
        </p:nvSpPr>
        <p:spPr>
          <a:xfrm>
            <a:off x="6278647" y="172838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altLang="zh-CN" sz="1800" dirty="0"/>
              <a:t> Spain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CA697-0FFD-4C72-A31E-776BC9A7D716}"/>
              </a:ext>
            </a:extLst>
          </p:cNvPr>
          <p:cNvSpPr/>
          <p:nvPr/>
        </p:nvSpPr>
        <p:spPr>
          <a:xfrm>
            <a:off x="8245113" y="4630460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392388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7946"/>
            <a:ext cx="7886700" cy="994172"/>
          </a:xfrm>
        </p:spPr>
        <p:txBody>
          <a:bodyPr/>
          <a:lstStyle/>
          <a:p>
            <a:br>
              <a:rPr lang="en-US" sz="2100" dirty="0"/>
            </a:br>
            <a:br>
              <a:rPr lang="en-US" sz="1800" dirty="0"/>
            </a:br>
            <a:r>
              <a:rPr lang="en-US" sz="1800" dirty="0"/>
              <a:t>Predicting air pollution and analyzing the sources. </a:t>
            </a:r>
            <a:endParaRPr lang="nl-NL" sz="2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/>
              <p:nvPr/>
            </p:nvSpPr>
            <p:spPr>
              <a:xfrm>
                <a:off x="2151777" y="2218704"/>
                <a:ext cx="5060738" cy="49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+⋯+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nl-NL" sz="27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35" y="1815272"/>
                <a:ext cx="6747651" cy="6401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5E9DC3-26E9-4DBF-AC10-BD5AC6AF1FA4}"/>
              </a:ext>
            </a:extLst>
          </p:cNvPr>
          <p:cNvSpPr txBox="1"/>
          <p:nvPr/>
        </p:nvSpPr>
        <p:spPr>
          <a:xfrm>
            <a:off x="1935761" y="3027902"/>
            <a:ext cx="1401545" cy="211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Sensor measurements:</a:t>
            </a:r>
          </a:p>
          <a:p>
            <a:endParaRPr lang="en-US" sz="1100" dirty="0"/>
          </a:p>
          <a:p>
            <a:r>
              <a:rPr lang="en-US" sz="1100" dirty="0"/>
              <a:t>Station measurements</a:t>
            </a: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Mobil sensors</a:t>
            </a:r>
          </a:p>
          <a:p>
            <a:endParaRPr lang="nl-NL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B75-8522-4917-98BF-6F2A95D40F4B}"/>
              </a:ext>
            </a:extLst>
          </p:cNvPr>
          <p:cNvSpPr txBox="1"/>
          <p:nvPr/>
        </p:nvSpPr>
        <p:spPr>
          <a:xfrm>
            <a:off x="6091456" y="3033494"/>
            <a:ext cx="1568275" cy="160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GIS predictors:</a:t>
            </a:r>
          </a:p>
          <a:p>
            <a:endParaRPr lang="en-US" sz="1100" dirty="0"/>
          </a:p>
          <a:p>
            <a:r>
              <a:rPr lang="en-US" sz="1100" dirty="0"/>
              <a:t>Population</a:t>
            </a:r>
          </a:p>
          <a:p>
            <a:r>
              <a:rPr lang="en-US" sz="1100" dirty="0"/>
              <a:t>Road length within a buffer</a:t>
            </a:r>
          </a:p>
          <a:p>
            <a:r>
              <a:rPr lang="en-US" sz="1100" dirty="0"/>
              <a:t>Distance to roads</a:t>
            </a:r>
          </a:p>
          <a:p>
            <a:r>
              <a:rPr lang="en-US" sz="1100" dirty="0"/>
              <a:t>Traffic load</a:t>
            </a:r>
          </a:p>
          <a:p>
            <a:r>
              <a:rPr lang="en-US" sz="1100" dirty="0"/>
              <a:t>…</a:t>
            </a:r>
          </a:p>
          <a:p>
            <a:endParaRPr lang="nl-NL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2EA99-702B-4CB5-8A8A-9C3A7333930D}"/>
              </a:ext>
            </a:extLst>
          </p:cNvPr>
          <p:cNvSpPr txBox="1"/>
          <p:nvPr/>
        </p:nvSpPr>
        <p:spPr>
          <a:xfrm>
            <a:off x="3556468" y="3047945"/>
            <a:ext cx="1566644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Remote sensing measurements:</a:t>
            </a:r>
          </a:p>
          <a:p>
            <a:endParaRPr lang="en-US" sz="1100" dirty="0"/>
          </a:p>
          <a:p>
            <a:r>
              <a:rPr lang="en-US" sz="1100" dirty="0"/>
              <a:t>OMI (250 km)</a:t>
            </a:r>
          </a:p>
          <a:p>
            <a:r>
              <a:rPr lang="en-US" sz="1100" dirty="0" err="1"/>
              <a:t>Tropomi</a:t>
            </a:r>
            <a:r>
              <a:rPr lang="en-US" sz="1100" dirty="0"/>
              <a:t> (8 km)</a:t>
            </a:r>
          </a:p>
          <a:p>
            <a:r>
              <a:rPr lang="en-US" sz="1100" dirty="0"/>
              <a:t>…</a:t>
            </a:r>
          </a:p>
          <a:p>
            <a:endParaRPr lang="nl-NL" sz="1050" dirty="0"/>
          </a:p>
        </p:txBody>
      </p:sp>
      <p:pic>
        <p:nvPicPr>
          <p:cNvPr id="11" name="Picture 4" descr="http://en.citizendium.org/images/8/83/Air_Quality_Monitoring_Station.jpg">
            <a:extLst>
              <a:ext uri="{FF2B5EF4-FFF2-40B4-BE49-F238E27FC236}">
                <a16:creationId xmlns:a16="http://schemas.microsoft.com/office/drawing/2014/main" id="{1845A67F-3833-439E-AC44-54804855D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955" y="4029333"/>
            <a:ext cx="808453" cy="60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005">
            <a:extLst>
              <a:ext uri="{FF2B5EF4-FFF2-40B4-BE49-F238E27FC236}">
                <a16:creationId xmlns:a16="http://schemas.microsoft.com/office/drawing/2014/main" id="{DEF936D1-BB5C-418D-B4F2-1D26A508C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76" y="4945052"/>
            <a:ext cx="1065656" cy="873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BFB6393-73F3-4882-8A47-D1536ECF30AB}"/>
              </a:ext>
            </a:extLst>
          </p:cNvPr>
          <p:cNvSpPr/>
          <p:nvPr/>
        </p:nvSpPr>
        <p:spPr>
          <a:xfrm>
            <a:off x="1901351" y="3002035"/>
            <a:ext cx="1371600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222B9-9BC7-4530-BE2D-4CF1AD186427}"/>
              </a:ext>
            </a:extLst>
          </p:cNvPr>
          <p:cNvSpPr/>
          <p:nvPr/>
        </p:nvSpPr>
        <p:spPr>
          <a:xfrm>
            <a:off x="3515377" y="3002035"/>
            <a:ext cx="1371600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3F654-A177-4567-B509-80D695F8BE3A}"/>
              </a:ext>
            </a:extLst>
          </p:cNvPr>
          <p:cNvSpPr/>
          <p:nvPr/>
        </p:nvSpPr>
        <p:spPr>
          <a:xfrm>
            <a:off x="6045706" y="2981675"/>
            <a:ext cx="1821071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9CA2AD-6F8B-4FD9-BCF1-3EF8A4A2F84D}"/>
              </a:ext>
            </a:extLst>
          </p:cNvPr>
          <p:cNvCxnSpPr/>
          <p:nvPr/>
        </p:nvCxnSpPr>
        <p:spPr>
          <a:xfrm>
            <a:off x="237618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0BE11C-ED3A-431C-AE9F-C46783F1E58C}"/>
              </a:ext>
            </a:extLst>
          </p:cNvPr>
          <p:cNvCxnSpPr/>
          <p:nvPr/>
        </p:nvCxnSpPr>
        <p:spPr>
          <a:xfrm>
            <a:off x="403720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E7BB20-AE60-474C-8A16-71533306EB97}"/>
              </a:ext>
            </a:extLst>
          </p:cNvPr>
          <p:cNvCxnSpPr>
            <a:cxnSpLocks/>
          </p:cNvCxnSpPr>
          <p:nvPr/>
        </p:nvCxnSpPr>
        <p:spPr>
          <a:xfrm>
            <a:off x="6818153" y="2676298"/>
            <a:ext cx="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0A1B-E64A-42D1-BB83-30B096796386}"/>
              </a:ext>
            </a:extLst>
          </p:cNvPr>
          <p:cNvCxnSpPr>
            <a:cxnSpLocks/>
          </p:cNvCxnSpPr>
          <p:nvPr/>
        </p:nvCxnSpPr>
        <p:spPr>
          <a:xfrm flipH="1">
            <a:off x="4496499" y="2668496"/>
            <a:ext cx="626612" cy="31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1E0B51-9E33-459C-99D1-2FB61B2E9778}"/>
              </a:ext>
            </a:extLst>
          </p:cNvPr>
          <p:cNvCxnSpPr>
            <a:cxnSpLocks/>
          </p:cNvCxnSpPr>
          <p:nvPr/>
        </p:nvCxnSpPr>
        <p:spPr>
          <a:xfrm>
            <a:off x="5981350" y="2624942"/>
            <a:ext cx="799052" cy="35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128632" y="1193153"/>
            <a:ext cx="348524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+mj-lt"/>
              </a:rPr>
              <a:t>Land use regression (LUR) </a:t>
            </a:r>
            <a:endParaRPr lang="nl-NL" sz="2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4640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3F7F8F-5B53-4C91-B8E7-836056A2E48D}"/>
              </a:ext>
            </a:extLst>
          </p:cNvPr>
          <p:cNvSpPr/>
          <p:nvPr/>
        </p:nvSpPr>
        <p:spPr>
          <a:xfrm>
            <a:off x="6008615" y="1540737"/>
            <a:ext cx="25808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100" dirty="0">
                <a:latin typeface="+mj-lt"/>
              </a:rPr>
              <a:t>Random Forest</a:t>
            </a:r>
          </a:p>
          <a:p>
            <a:pPr fontAlgn="base"/>
            <a:r>
              <a:rPr lang="nl-NL" altLang="zh-CN" sz="2100" dirty="0">
                <a:latin typeface="+mj-lt"/>
              </a:rPr>
              <a:t>Prediction: China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BA05C-B4DD-4274-944F-B9BDEEC0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54" y="899718"/>
            <a:ext cx="4768768" cy="514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40615-DBA4-454D-9048-1F54C0F9E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7" t="15322" r="26304" b="3787"/>
          <a:stretch/>
        </p:blipFill>
        <p:spPr>
          <a:xfrm>
            <a:off x="6008615" y="2840395"/>
            <a:ext cx="1902537" cy="264674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B84200-3B0C-4EB9-860D-B4C53010A184}"/>
              </a:ext>
            </a:extLst>
          </p:cNvPr>
          <p:cNvSpPr/>
          <p:nvPr/>
        </p:nvSpPr>
        <p:spPr>
          <a:xfrm>
            <a:off x="7704817" y="3861675"/>
            <a:ext cx="804627" cy="24875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4043E-2921-4CFE-8AE0-3A3BA90779D7}"/>
              </a:ext>
            </a:extLst>
          </p:cNvPr>
          <p:cNvSpPr/>
          <p:nvPr/>
        </p:nvSpPr>
        <p:spPr>
          <a:xfrm>
            <a:off x="5536229" y="3612917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E3BED4-23EF-42C2-99B2-8DA7B789E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660" b="13544"/>
          <a:stretch/>
        </p:blipFill>
        <p:spPr>
          <a:xfrm>
            <a:off x="343559" y="4335078"/>
            <a:ext cx="990087" cy="4687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50A9CA-B99E-4931-A9EF-0B7644446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68" r="34750" b="13544"/>
          <a:stretch/>
        </p:blipFill>
        <p:spPr>
          <a:xfrm>
            <a:off x="343559" y="4857274"/>
            <a:ext cx="1472269" cy="4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7CB6E-7D64-4940-8726-0B1D65813C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172795-DEDD-407D-AE87-6E29392A0C98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5443940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56A0DA-D922-434A-A39C-C43BD4072B86}"/>
              </a:ext>
            </a:extLst>
          </p:cNvPr>
          <p:cNvSpPr txBox="1"/>
          <p:nvPr/>
        </p:nvSpPr>
        <p:spPr>
          <a:xfrm>
            <a:off x="6858000" y="5462906"/>
            <a:ext cx="139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Global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2E7217-0C9E-45D8-AFB8-D26C3746BAC0}"/>
              </a:ext>
            </a:extLst>
          </p:cNvPr>
          <p:cNvSpPr/>
          <p:nvPr/>
        </p:nvSpPr>
        <p:spPr>
          <a:xfrm>
            <a:off x="3833227" y="1165453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9CBB8-AABE-4465-9D99-1CC0D98BB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7" r="541" b="3242"/>
          <a:stretch/>
        </p:blipFill>
        <p:spPr>
          <a:xfrm>
            <a:off x="1296099" y="1705725"/>
            <a:ext cx="6395033" cy="35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7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FB592-AC14-4A81-AB21-43C2EBE4AC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56046C-BBB2-4E83-9A20-34A031C04676}"/>
              </a:ext>
            </a:extLst>
          </p:cNvPr>
          <p:cNvGraphicFramePr>
            <a:graphicFrameLocks noGrp="1"/>
          </p:cNvGraphicFramePr>
          <p:nvPr/>
        </p:nvGraphicFramePr>
        <p:xfrm>
          <a:off x="1023228" y="5784299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C479A85-F695-4B7E-A8E7-71BA3702E199}"/>
              </a:ext>
            </a:extLst>
          </p:cNvPr>
          <p:cNvSpPr/>
          <p:nvPr/>
        </p:nvSpPr>
        <p:spPr>
          <a:xfrm>
            <a:off x="3721715" y="560125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534EC-7A15-4596-986B-AAB8E1FF4ECA}"/>
              </a:ext>
            </a:extLst>
          </p:cNvPr>
          <p:cNvSpPr txBox="1"/>
          <p:nvPr/>
        </p:nvSpPr>
        <p:spPr>
          <a:xfrm>
            <a:off x="7149166" y="6053342"/>
            <a:ext cx="941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Germany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6DF27-987F-41DF-B6C5-55F7CC2F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43" y="1085307"/>
            <a:ext cx="7495190" cy="42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17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88E31-040F-486C-AC11-F30E2FCB0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AEED371-0058-4991-8097-6BCD260FA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 t="46066" r="49049" b="6330"/>
          <a:stretch/>
        </p:blipFill>
        <p:spPr bwMode="auto">
          <a:xfrm>
            <a:off x="5809786" y="2323226"/>
            <a:ext cx="2116478" cy="18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1EF06B-DAE2-4993-A9EE-575A50A84591}"/>
              </a:ext>
            </a:extLst>
          </p:cNvPr>
          <p:cNvSpPr/>
          <p:nvPr/>
        </p:nvSpPr>
        <p:spPr>
          <a:xfrm>
            <a:off x="1986308" y="4695797"/>
            <a:ext cx="21194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/>
              <a:t>http://rpubs.com/menglu/473973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EB3A8FD-517F-4D19-AA29-4CAA07C71637}"/>
              </a:ext>
            </a:extLst>
          </p:cNvPr>
          <p:cNvSpPr txBox="1">
            <a:spLocks/>
          </p:cNvSpPr>
          <p:nvPr/>
        </p:nvSpPr>
        <p:spPr>
          <a:xfrm>
            <a:off x="1482954" y="1242441"/>
            <a:ext cx="5915025" cy="35272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Using random forest for Geostatistic-like interpolation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CCF55-DD5E-410B-A9B3-0E8A3E4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3" y="2393104"/>
            <a:ext cx="2740780" cy="183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2D2A65-562C-4CB2-A99D-BD86D2424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8"/>
          <a:stretch/>
        </p:blipFill>
        <p:spPr>
          <a:xfrm>
            <a:off x="2706482" y="2347724"/>
            <a:ext cx="2798634" cy="17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0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25 m buffer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9091" t="-142500" r="-4278" b="-17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A34C4C-34F1-4B1A-938D-BD48C12004E1}"/>
              </a:ext>
            </a:extLst>
          </p:cNvPr>
          <p:cNvSpPr/>
          <p:nvPr/>
        </p:nvSpPr>
        <p:spPr>
          <a:xfrm>
            <a:off x="5538745" y="3017505"/>
            <a:ext cx="3460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1000 m buffer</a:t>
            </a:r>
            <a:endParaRPr lang="nl-NL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382683" y="1323900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Buffered predictors</a:t>
            </a:r>
            <a:endParaRPr lang="nl-NL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7899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0DD4-C757-2C4A-BF92-D1C0DC45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082" y="1265767"/>
            <a:ext cx="5182558" cy="745629"/>
          </a:xfrm>
        </p:spPr>
        <p:txBody>
          <a:bodyPr>
            <a:noAutofit/>
          </a:bodyPr>
          <a:lstStyle/>
          <a:p>
            <a:r>
              <a:rPr lang="nl-NL" altLang="zh-CN" sz="2100" dirty="0"/>
              <a:t>LUR </a:t>
            </a:r>
            <a:r>
              <a:rPr lang="nl-NL" altLang="zh-CN" sz="2100" dirty="0" err="1"/>
              <a:t>prediction</a:t>
            </a:r>
            <a:r>
              <a:rPr lang="nl-NL" altLang="zh-CN" sz="2100" dirty="0"/>
              <a:t> of </a:t>
            </a:r>
            <a:r>
              <a:rPr lang="de-DE" altLang="zh-CN" sz="2100" dirty="0"/>
              <a:t>NO</a:t>
            </a:r>
            <a:r>
              <a:rPr lang="de-DE" altLang="zh-CN" sz="2100" baseline="-25000" dirty="0"/>
              <a:t>2</a:t>
            </a:r>
            <a:r>
              <a:rPr lang="de-DE" altLang="zh-CN" sz="2100" dirty="0"/>
              <a:t> </a:t>
            </a:r>
            <a:endParaRPr lang="en-US" sz="1500" dirty="0"/>
          </a:p>
        </p:txBody>
      </p:sp>
      <p:pic>
        <p:nvPicPr>
          <p:cNvPr id="3" name="Picture 2" descr="D:\Soena001\surfdrive\GGHDC\docs\presentaties\EGU2017\NO2januari-weekdays.gif">
            <a:extLst>
              <a:ext uri="{FF2B5EF4-FFF2-40B4-BE49-F238E27FC236}">
                <a16:creationId xmlns:a16="http://schemas.microsoft.com/office/drawing/2014/main" id="{0F229079-B1FC-BB42-93AE-792E55EC493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521" y="2335744"/>
            <a:ext cx="2922248" cy="292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BBA48B-2E6C-9F4D-91FC-CC78D04EDC90}"/>
              </a:ext>
            </a:extLst>
          </p:cNvPr>
          <p:cNvSpPr txBox="1"/>
          <p:nvPr/>
        </p:nvSpPr>
        <p:spPr>
          <a:xfrm>
            <a:off x="6366922" y="4891875"/>
            <a:ext cx="762230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25" dirty="0"/>
              <a:t>Hour</a:t>
            </a:r>
            <a:endParaRPr lang="nl-NL" sz="2025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AA4A46-AE9C-D348-A16A-211671630B39}"/>
              </a:ext>
            </a:extLst>
          </p:cNvPr>
          <p:cNvCxnSpPr>
            <a:cxnSpLocks/>
          </p:cNvCxnSpPr>
          <p:nvPr/>
        </p:nvCxnSpPr>
        <p:spPr>
          <a:xfrm>
            <a:off x="3769608" y="5063566"/>
            <a:ext cx="591043" cy="1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390103-CA1B-8843-973E-1F56D32D6137}"/>
              </a:ext>
            </a:extLst>
          </p:cNvPr>
          <p:cNvSpPr txBox="1"/>
          <p:nvPr/>
        </p:nvSpPr>
        <p:spPr>
          <a:xfrm>
            <a:off x="3596103" y="4914035"/>
            <a:ext cx="251136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/>
              <a:t>0</a:t>
            </a:r>
            <a:endParaRPr lang="nl-NL" sz="157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E253FA-81EF-5D4F-8D95-7881E3B92FB9}"/>
              </a:ext>
            </a:extLst>
          </p:cNvPr>
          <p:cNvSpPr txBox="1"/>
          <p:nvPr/>
        </p:nvSpPr>
        <p:spPr>
          <a:xfrm>
            <a:off x="4360649" y="4914035"/>
            <a:ext cx="96364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/>
              <a:t>5km</a:t>
            </a:r>
            <a:endParaRPr lang="nl-NL" sz="1575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26EC411-1C7C-AD46-BB53-6A252E12A87B}"/>
              </a:ext>
            </a:extLst>
          </p:cNvPr>
          <p:cNvGrpSpPr/>
          <p:nvPr/>
        </p:nvGrpSpPr>
        <p:grpSpPr>
          <a:xfrm>
            <a:off x="6808348" y="2552061"/>
            <a:ext cx="904025" cy="2287006"/>
            <a:chOff x="1789473" y="1309312"/>
            <a:chExt cx="1607154" cy="4065789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F1B69AD-37CF-CD4B-99F7-F8F73DBFB5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4" t="6247" r="50215" b="5501"/>
            <a:stretch/>
          </p:blipFill>
          <p:spPr bwMode="auto">
            <a:xfrm>
              <a:off x="1789473" y="2084442"/>
              <a:ext cx="502815" cy="2959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B408879E-5350-6040-AB26-9281D9E532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88329" y="1088971"/>
              <a:ext cx="518145" cy="958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E38541-2EE3-BF42-9737-BB4348C5272A}"/>
                </a:ext>
              </a:extLst>
            </p:cNvPr>
            <p:cNvSpPr txBox="1"/>
            <p:nvPr/>
          </p:nvSpPr>
          <p:spPr>
            <a:xfrm>
              <a:off x="2354847" y="4780066"/>
              <a:ext cx="571969" cy="595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75" dirty="0"/>
                <a:t>0</a:t>
              </a:r>
              <a:endParaRPr lang="nl-NL" sz="157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0AF500-931B-E148-B974-AFBCD0CBD26C}"/>
                </a:ext>
              </a:extLst>
            </p:cNvPr>
            <p:cNvSpPr txBox="1"/>
            <p:nvPr/>
          </p:nvSpPr>
          <p:spPr>
            <a:xfrm>
              <a:off x="2358143" y="1822829"/>
              <a:ext cx="1038484" cy="595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75" dirty="0"/>
                <a:t>60</a:t>
              </a:r>
              <a:endParaRPr lang="nl-NL" sz="1575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31CF0E-B6E8-EE48-8ED8-F045D646A333}"/>
                </a:ext>
              </a:extLst>
            </p:cNvPr>
            <p:cNvSpPr txBox="1"/>
            <p:nvPr/>
          </p:nvSpPr>
          <p:spPr>
            <a:xfrm>
              <a:off x="2354847" y="3316276"/>
              <a:ext cx="958828" cy="595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75" dirty="0"/>
                <a:t>30</a:t>
              </a:r>
              <a:endParaRPr lang="nl-NL" sz="1575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0112BF7-D5CD-6643-9B53-BE7AC830843A}"/>
                </a:ext>
              </a:extLst>
            </p:cNvPr>
            <p:cNvCxnSpPr/>
            <p:nvPr/>
          </p:nvCxnSpPr>
          <p:spPr>
            <a:xfrm flipH="1">
              <a:off x="2259286" y="2108004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D42A592-3EB1-114D-B8E3-13FEDE15C768}"/>
                </a:ext>
              </a:extLst>
            </p:cNvPr>
            <p:cNvCxnSpPr/>
            <p:nvPr/>
          </p:nvCxnSpPr>
          <p:spPr>
            <a:xfrm flipH="1">
              <a:off x="2259286" y="3578998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638AF2-FBB3-334E-84ED-E9363A1F8031}"/>
                </a:ext>
              </a:extLst>
            </p:cNvPr>
            <p:cNvCxnSpPr/>
            <p:nvPr/>
          </p:nvCxnSpPr>
          <p:spPr>
            <a:xfrm flipH="1">
              <a:off x="2259286" y="5019635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56FE12-31B9-904B-B4AF-220558F0F03A}"/>
              </a:ext>
            </a:extLst>
          </p:cNvPr>
          <p:cNvGrpSpPr/>
          <p:nvPr/>
        </p:nvGrpSpPr>
        <p:grpSpPr>
          <a:xfrm>
            <a:off x="1583317" y="2333238"/>
            <a:ext cx="1848302" cy="2097405"/>
            <a:chOff x="8792103" y="1132434"/>
            <a:chExt cx="3285871" cy="3728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B75B328-F452-684A-B4CF-22B0C41D4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2103" y="1132434"/>
              <a:ext cx="3285871" cy="372872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2DD4B0-7488-A741-833C-3C1A784B3B63}"/>
                </a:ext>
              </a:extLst>
            </p:cNvPr>
            <p:cNvSpPr txBox="1"/>
            <p:nvPr/>
          </p:nvSpPr>
          <p:spPr>
            <a:xfrm>
              <a:off x="10170160" y="2941501"/>
              <a:ext cx="406400" cy="379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 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600A1A9-771F-4269-8821-468A2571BF81}"/>
              </a:ext>
            </a:extLst>
          </p:cNvPr>
          <p:cNvSpPr txBox="1"/>
          <p:nvPr/>
        </p:nvSpPr>
        <p:spPr>
          <a:xfrm>
            <a:off x="5496211" y="5294672"/>
            <a:ext cx="15295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 m resolution</a:t>
            </a:r>
            <a:endParaRPr lang="nl-NL" sz="10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6D50AB-9AE1-4569-9779-67278AFCD160}"/>
              </a:ext>
            </a:extLst>
          </p:cNvPr>
          <p:cNvSpPr/>
          <p:nvPr/>
        </p:nvSpPr>
        <p:spPr>
          <a:xfrm>
            <a:off x="3389887" y="2058017"/>
            <a:ext cx="378661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050" dirty="0">
                <a:latin typeface="+mj-lt"/>
              </a:rPr>
              <a:t>Spatiotemporal dynamic of air pollution showing road effects</a:t>
            </a:r>
            <a:endParaRPr lang="nl-NL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5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1785011" y="1131692"/>
            <a:ext cx="4427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 err="1">
                <a:latin typeface="+mj-lt"/>
                <a:cs typeface="Calibri" panose="020F0502020204030204" pitchFamily="34" charset="0"/>
              </a:rPr>
              <a:t>Ground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monitor Data: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OpenAQ</a:t>
            </a:r>
            <a:endParaRPr lang="nl-NL" sz="2400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926668"/>
            <a:ext cx="8863670" cy="40194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41709" y="1208637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cs typeface="Calibri" panose="020F0502020204030204" pitchFamily="34" charset="0"/>
              </a:rPr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1152212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E12C8-5F2C-4E50-BA5D-CA07C288FC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443789" y="5726907"/>
            <a:ext cx="1600199" cy="273844"/>
          </a:xfrm>
        </p:spPr>
        <p:txBody>
          <a:bodyPr/>
          <a:lstStyle/>
          <a:p>
            <a:fld id="{00000000-1234-1234-1234-12341234123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10FAE0-73BF-4540-B563-75216E88A083}"/>
              </a:ext>
            </a:extLst>
          </p:cNvPr>
          <p:cNvSpPr txBox="1"/>
          <p:nvPr/>
        </p:nvSpPr>
        <p:spPr>
          <a:xfrm>
            <a:off x="1699814" y="1780686"/>
            <a:ext cx="57439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i="1" kern="12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nl-NL" sz="1800" i="1" kern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Road types: Highway, </a:t>
            </a:r>
            <a:r>
              <a:rPr lang="nl-NL" sz="1800" i="1" kern="12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primary</a:t>
            </a:r>
            <a:r>
              <a:rPr lang="nl-NL" sz="1800" i="1" kern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nl-NL" sz="1800" i="1" kern="12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roads</a:t>
            </a:r>
            <a:r>
              <a:rPr lang="nl-NL" sz="1800" i="1" kern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nl-NL" sz="1800" i="1" kern="12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local</a:t>
            </a:r>
            <a:r>
              <a:rPr lang="nl-NL" sz="1800" i="1" kern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nl-NL" sz="1800" i="1" kern="12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roads</a:t>
            </a:r>
            <a:endParaRPr lang="nl-NL" sz="1800" i="1" kern="12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endParaRPr lang="nl-NL" sz="1800" i="1" kern="12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nl-NL" altLang="zh-CN" sz="1800" b="1" i="1" kern="12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Emission-related</a:t>
            </a:r>
            <a:r>
              <a:rPr lang="nl-NL" altLang="zh-CN" sz="1800" b="1" i="1" kern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nl-NL" sz="1800" b="1" i="1" kern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endParaRPr lang="nl-NL" sz="1800" i="1" kern="12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nl-NL" sz="1800" kern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Road </a:t>
            </a:r>
            <a:r>
              <a:rPr lang="nl-NL" sz="1800" kern="12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length</a:t>
            </a:r>
            <a:r>
              <a:rPr lang="nl-NL" sz="1800" kern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nl-NL" sz="1800" kern="12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and</a:t>
            </a:r>
            <a:r>
              <a:rPr lang="nl-NL" sz="1800" kern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nl-NL" sz="1800" kern="12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industry</a:t>
            </a:r>
            <a:r>
              <a:rPr lang="nl-NL" sz="1800" kern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area </a:t>
            </a:r>
            <a:r>
              <a:rPr lang="nl-NL" sz="1800" kern="12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within</a:t>
            </a:r>
            <a:r>
              <a:rPr lang="nl-NL" sz="1800" kern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25 m – 300 m radius ring</a:t>
            </a:r>
          </a:p>
          <a:p>
            <a:endParaRPr lang="nl-NL" sz="1800" b="1" kern="12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nl-NL" sz="1800" b="1" kern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Background</a:t>
            </a:r>
          </a:p>
          <a:p>
            <a:r>
              <a:rPr lang="nl-NL" sz="1800" kern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Road length within 300 m - 5000 m radius ring</a:t>
            </a:r>
          </a:p>
          <a:p>
            <a:r>
              <a:rPr lang="nl-NL" sz="1800" kern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Population: 1 km, 3 km, 5 km </a:t>
            </a:r>
          </a:p>
          <a:p>
            <a:r>
              <a:rPr lang="nl-NL" sz="1800" kern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Industry area 300m - 5km</a:t>
            </a:r>
            <a:endParaRPr lang="nl-NL" sz="1800" i="1" kern="12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kern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Monthly wind speed (0.5 degree)</a:t>
            </a:r>
          </a:p>
          <a:p>
            <a:r>
              <a:rPr lang="en-US" sz="1800" kern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Monthly temperature   (0.5 degree)</a:t>
            </a:r>
          </a:p>
          <a:p>
            <a:r>
              <a:rPr lang="nl-NL" sz="1800" kern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Surface </a:t>
            </a:r>
            <a:r>
              <a:rPr lang="nl-NL" sz="1800" kern="1200" dirty="0" err="1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concentration</a:t>
            </a:r>
            <a:r>
              <a:rPr lang="nl-NL" sz="1800" kern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product from Satellite products and the GEOS-CHEM  </a:t>
            </a:r>
          </a:p>
          <a:p>
            <a:r>
              <a:rPr lang="nl-NL" sz="1800" kern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Satellite measured NO2 column density</a:t>
            </a:r>
          </a:p>
          <a:p>
            <a:endParaRPr lang="nl-NL" sz="1800" kern="12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EE37D8-C72F-4E41-9E9C-B3648A208058}"/>
              </a:ext>
            </a:extLst>
          </p:cNvPr>
          <p:cNvSpPr/>
          <p:nvPr/>
        </p:nvSpPr>
        <p:spPr>
          <a:xfrm>
            <a:off x="3721683" y="1042022"/>
            <a:ext cx="1954381" cy="8463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prstClr val="black"/>
              </a:buClr>
            </a:pPr>
            <a:r>
              <a:rPr lang="nl-NL" sz="2100" kern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  </a:t>
            </a:r>
            <a:r>
              <a:rPr lang="nl-NL" sz="2800" kern="1200" dirty="0">
                <a:solidFill>
                  <a:prstClr val="black"/>
                </a:solidFill>
                <a:latin typeface="Arial" charset="0"/>
                <a:ea typeface="Arial" charset="0"/>
                <a:cs typeface="Arial" charset="0"/>
              </a:rPr>
              <a:t>Predictors</a:t>
            </a:r>
          </a:p>
          <a:p>
            <a:pPr algn="ctr">
              <a:buClr>
                <a:prstClr val="black"/>
              </a:buClr>
            </a:pPr>
            <a:endParaRPr lang="nl-NL" sz="2100" kern="1200" dirty="0">
              <a:solidFill>
                <a:prstClr val="black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94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FA3D-DBC1-4717-AFC3-012D6EB74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37796" y="5668556"/>
            <a:ext cx="1600199" cy="273844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F23E-7EF3-4065-B90C-882BD23E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49"/>
          <a:stretch/>
        </p:blipFill>
        <p:spPr>
          <a:xfrm>
            <a:off x="256596" y="2293010"/>
            <a:ext cx="3342788" cy="3241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C12D9-DBF1-4798-9908-A0634CDCCE28}"/>
              </a:ext>
            </a:extLst>
          </p:cNvPr>
          <p:cNvSpPr txBox="1">
            <a:spLocks/>
          </p:cNvSpPr>
          <p:nvPr/>
        </p:nvSpPr>
        <p:spPr>
          <a:xfrm>
            <a:off x="1485900" y="1026937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1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Tropomi</a:t>
            </a:r>
            <a:endParaRPr lang="en-US" sz="21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E2952-EE5A-4F73-A4DD-81BFAE18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220" y="2293010"/>
            <a:ext cx="5355966" cy="2285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03912" y="6089750"/>
            <a:ext cx="1923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Feb 2018 to Jan 2019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3985904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33491</TotalTime>
  <Words>1828</Words>
  <Application>Microsoft Macintosh PowerPoint</Application>
  <PresentationFormat>On-screen Show (4:3)</PresentationFormat>
  <Paragraphs>386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CMSS10</vt:lpstr>
      <vt:lpstr>Arial</vt:lpstr>
      <vt:lpstr>Calibri</vt:lpstr>
      <vt:lpstr>Calibri Light</vt:lpstr>
      <vt:lpstr>Cambria Math</vt:lpstr>
      <vt:lpstr>Courier New</vt:lpstr>
      <vt:lpstr>Verdana</vt:lpstr>
      <vt:lpstr>Larissa</vt:lpstr>
      <vt:lpstr>Office Theme</vt:lpstr>
      <vt:lpstr>  Statistical methods of global air pollution modeling    </vt:lpstr>
      <vt:lpstr> 1. Introduction to air pollution mapping and data exploration  hands-on (10 mins): “getting ready” install packages, visualize data, data exploration: paired correlations, spatial dependence and scatterplot  2. Machine learning methods ensemble trees, mixed-effect models, artificial neural network, convolutional neural networks  hands-on + break (30 mins): “machine learning methods.”     3. Modelling process  hands-on (10 mins): “modelling process” hyper-paramter optimization, bootstrapping-based cross-validation, mapping and compare spatial patterns of different predictions   4. OpenStreetMap querying and deep convolution neural networks   I will show how to do these, then participants can try, finish assignments in 2 or 3,  or relax.         </vt:lpstr>
      <vt:lpstr>Introduction and data</vt:lpstr>
      <vt:lpstr>  Predicting air pollution and analyzing the sources. </vt:lpstr>
      <vt:lpstr>PowerPoint Presentation</vt:lpstr>
      <vt:lpstr>LUR prediction of NO2 </vt:lpstr>
      <vt:lpstr>PowerPoint Presentation</vt:lpstr>
      <vt:lpstr>PowerPoint Presentation</vt:lpstr>
      <vt:lpstr>PowerPoint Presentation</vt:lpstr>
      <vt:lpstr>Remote sensing measurements:  OMI (Ozone Monitoring Instrument)</vt:lpstr>
      <vt:lpstr>surface product based on remote sensing and GEOS-CHEM </vt:lpstr>
      <vt:lpstr>PowerPoint Presentation</vt:lpstr>
      <vt:lpstr>Statistical learning  1980, computer science, machine learning, neural networks, zipcode recognision problem, bell lab  </vt:lpstr>
      <vt:lpstr>Statisitcal learning</vt:lpstr>
      <vt:lpstr>PowerPoint Presentation</vt:lpstr>
      <vt:lpstr>PowerPoint Presentation</vt:lpstr>
      <vt:lpstr>PowerPoint Presentation</vt:lpstr>
      <vt:lpstr>Regression trees </vt:lpstr>
      <vt:lpstr>Random forest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the machine learning methods tell? Partial dependence plot, trees, variable 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and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Spatiotemporal Change Modelling from Multidimensional Arrays</dc:title>
  <dc:creator>meng lu</dc:creator>
  <cp:lastModifiedBy>meng lu</cp:lastModifiedBy>
  <cp:revision>365</cp:revision>
  <cp:lastPrinted>2019-09-03T21:54:25Z</cp:lastPrinted>
  <dcterms:modified xsi:type="dcterms:W3CDTF">2020-06-14T10:28:16Z</dcterms:modified>
</cp:coreProperties>
</file>